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9" r:id="rId2"/>
    <p:sldId id="263" r:id="rId3"/>
    <p:sldId id="264" r:id="rId4"/>
    <p:sldId id="265" r:id="rId5"/>
    <p:sldId id="260" r:id="rId6"/>
    <p:sldId id="261" r:id="rId7"/>
    <p:sldId id="266"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85C"/>
    <a:srgbClr val="DDA147"/>
    <a:srgbClr val="B54C2D"/>
    <a:srgbClr val="B66952"/>
    <a:srgbClr val="B56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3A98EE3D-8CD1-4C3F-BD1C-C98C9596463C}"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821177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74229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705932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74098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520485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79287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748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983653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68812DA-F765-4142-A6A3-A8ED7235E082}" type="datetime1">
              <a:rPr lang="en-US" smtClean="0"/>
              <a:t>11/15/2022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72228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74786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200443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73ED0CC-082F-4160-86E5-0D6041F12778}" type="datetime1">
              <a:rPr lang="en-US" smtClean="0"/>
              <a:t>11/15/2022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A98EE3D-8CD1-4C3F-BD1C-C98C9596463C}"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1939389"/>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28262"/>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035765" y="780279"/>
            <a:ext cx="10404868" cy="2676978"/>
          </a:xfrm>
        </p:spPr>
        <p:txBody>
          <a:bodyPr>
            <a:normAutofit/>
          </a:bodyPr>
          <a:lstStyle/>
          <a:p>
            <a:pPr algn="ctr"/>
            <a:r>
              <a:rPr lang="en-US" sz="4400" dirty="0">
                <a:solidFill>
                  <a:schemeClr val="accent6">
                    <a:lumMod val="20000"/>
                    <a:lumOff val="80000"/>
                  </a:schemeClr>
                </a:solidFill>
              </a:rPr>
              <a:t>TINDAK PIDANA LINGKUNGAN HIDUP DALAM RKUHP (BARU)</a:t>
            </a:r>
            <a:br>
              <a:rPr lang="en-US" sz="4400" dirty="0">
                <a:solidFill>
                  <a:schemeClr val="accent6">
                    <a:lumMod val="20000"/>
                    <a:lumOff val="80000"/>
                  </a:schemeClr>
                </a:solidFill>
              </a:rPr>
            </a:br>
            <a:r>
              <a:rPr lang="en-US" sz="2800" dirty="0">
                <a:solidFill>
                  <a:srgbClr val="92D050"/>
                </a:solidFill>
                <a:latin typeface="Bahnschrift SemiLight Condensed" panose="020B0502040204020203" pitchFamily="34" charset="0"/>
              </a:rPr>
              <a:t>(PERSPEKTIF HUKUM LINGKUNGAN)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10921" y="3878456"/>
            <a:ext cx="6344521" cy="1219856"/>
          </a:xfrm>
        </p:spPr>
        <p:txBody>
          <a:bodyPr>
            <a:noAutofit/>
          </a:bodyPr>
          <a:lstStyle/>
          <a:p>
            <a:pPr algn="l">
              <a:spcBef>
                <a:spcPts val="0"/>
              </a:spcBef>
              <a:spcAft>
                <a:spcPts val="0"/>
              </a:spcAft>
            </a:pPr>
            <a:r>
              <a:rPr lang="af-ZA" sz="1600" b="1" dirty="0">
                <a:solidFill>
                  <a:schemeClr val="tx1"/>
                </a:solidFill>
              </a:rPr>
              <a:t>Dr. Kartono, S.H., M.H</a:t>
            </a:r>
          </a:p>
          <a:p>
            <a:pPr algn="l">
              <a:spcBef>
                <a:spcPts val="0"/>
              </a:spcBef>
              <a:spcAft>
                <a:spcPts val="0"/>
              </a:spcAft>
            </a:pPr>
            <a:r>
              <a:rPr lang="af-ZA" sz="1600" dirty="0">
                <a:solidFill>
                  <a:schemeClr val="tx1"/>
                </a:solidFill>
              </a:rPr>
              <a:t>Bagian HUKUM ADMINSITRASI NEGARA</a:t>
            </a:r>
          </a:p>
          <a:p>
            <a:pPr algn="l">
              <a:spcBef>
                <a:spcPts val="0"/>
              </a:spcBef>
              <a:spcAft>
                <a:spcPts val="0"/>
              </a:spcAft>
            </a:pPr>
            <a:r>
              <a:rPr lang="af-ZA" sz="1600" dirty="0">
                <a:solidFill>
                  <a:schemeClr val="tx1"/>
                </a:solidFill>
              </a:rPr>
              <a:t>FAKULTAS HUKUM UNIVERSITAS JENDERAL SOEDIRMAN</a:t>
            </a:r>
          </a:p>
          <a:p>
            <a:pPr algn="l">
              <a:spcBef>
                <a:spcPts val="1200"/>
              </a:spcBef>
              <a:spcAft>
                <a:spcPts val="0"/>
              </a:spcAft>
            </a:pPr>
            <a:r>
              <a:rPr lang="af-ZA" sz="1600" dirty="0">
                <a:solidFill>
                  <a:schemeClr val="tx2"/>
                </a:solidFill>
              </a:rPr>
              <a:t>Purwokerto, 15 November 2022</a:t>
            </a:r>
          </a:p>
        </p:txBody>
      </p:sp>
    </p:spTree>
    <p:extLst>
      <p:ext uri="{BB962C8B-B14F-4D97-AF65-F5344CB8AC3E}">
        <p14:creationId xmlns:p14="http://schemas.microsoft.com/office/powerpoint/2010/main" val="63373831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MB Mandiri Unsoed 2021: Syarat, Jadwal, Biaya Pendaftaran">
            <a:extLst>
              <a:ext uri="{FF2B5EF4-FFF2-40B4-BE49-F238E27FC236}">
                <a16:creationId xmlns:a16="http://schemas.microsoft.com/office/drawing/2014/main" id="{1F8CD418-5019-42B4-3C89-B93C88422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64" y="1395047"/>
            <a:ext cx="7760072" cy="40679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F0EA841-9467-4DBC-54C8-EA13BCAFDA12}"/>
              </a:ext>
            </a:extLst>
          </p:cNvPr>
          <p:cNvSpPr txBox="1">
            <a:spLocks/>
          </p:cNvSpPr>
          <p:nvPr/>
        </p:nvSpPr>
        <p:spPr bwMode="white">
          <a:xfrm>
            <a:off x="1177941" y="172130"/>
            <a:ext cx="8839200" cy="1152127"/>
          </a:xfrm>
          <a:prstGeom prst="rect">
            <a:avLst/>
          </a:prstGeom>
          <a:noFill/>
          <a:ln>
            <a:noFill/>
          </a:ln>
        </p:spPr>
        <p:txBody>
          <a:bodyPr anchor="b">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0" eaLnBrk="0" fontAlgn="base" hangingPunct="0">
              <a:spcBef>
                <a:spcPct val="0"/>
              </a:spcBef>
              <a:spcAft>
                <a:spcPct val="0"/>
              </a:spcAft>
              <a:defRPr sz="3200" b="1">
                <a:solidFill>
                  <a:schemeClr val="tx1"/>
                </a:solidFill>
                <a:latin typeface="+mj-lt"/>
                <a:ea typeface="+mj-ea"/>
                <a:cs typeface="+mj-cs"/>
              </a:defRPr>
            </a:lvl1pPr>
            <a:lvl2pPr algn="r" rtl="0" eaLnBrk="0" fontAlgn="base" hangingPunct="0">
              <a:spcBef>
                <a:spcPct val="0"/>
              </a:spcBef>
              <a:spcAft>
                <a:spcPct val="0"/>
              </a:spcAft>
              <a:defRPr sz="3200" b="1">
                <a:solidFill>
                  <a:schemeClr val="tx1"/>
                </a:solidFill>
                <a:latin typeface="Arial" charset="0"/>
              </a:defRPr>
            </a:lvl2pPr>
            <a:lvl3pPr algn="r" rtl="0" eaLnBrk="0" fontAlgn="base" hangingPunct="0">
              <a:spcBef>
                <a:spcPct val="0"/>
              </a:spcBef>
              <a:spcAft>
                <a:spcPct val="0"/>
              </a:spcAft>
              <a:defRPr sz="3200" b="1">
                <a:solidFill>
                  <a:schemeClr val="tx1"/>
                </a:solidFill>
                <a:latin typeface="Arial" charset="0"/>
              </a:defRPr>
            </a:lvl3pPr>
            <a:lvl4pPr algn="r" rtl="0" eaLnBrk="0" fontAlgn="base" hangingPunct="0">
              <a:spcBef>
                <a:spcPct val="0"/>
              </a:spcBef>
              <a:spcAft>
                <a:spcPct val="0"/>
              </a:spcAft>
              <a:defRPr sz="3200" b="1">
                <a:solidFill>
                  <a:schemeClr val="tx1"/>
                </a:solidFill>
                <a:latin typeface="Arial" charset="0"/>
              </a:defRPr>
            </a:lvl4pPr>
            <a:lvl5pPr algn="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tx1"/>
                </a:solidFill>
                <a:latin typeface="Arial" charset="0"/>
              </a:defRPr>
            </a:lvl6pPr>
            <a:lvl7pPr marL="914400" algn="r" rtl="0" fontAlgn="base">
              <a:spcBef>
                <a:spcPct val="0"/>
              </a:spcBef>
              <a:spcAft>
                <a:spcPct val="0"/>
              </a:spcAft>
              <a:defRPr sz="3200" b="1">
                <a:solidFill>
                  <a:schemeClr val="tx1"/>
                </a:solidFill>
                <a:latin typeface="Arial" charset="0"/>
              </a:defRPr>
            </a:lvl7pPr>
            <a:lvl8pPr marL="1371600" algn="r" rtl="0" fontAlgn="base">
              <a:spcBef>
                <a:spcPct val="0"/>
              </a:spcBef>
              <a:spcAft>
                <a:spcPct val="0"/>
              </a:spcAft>
              <a:defRPr sz="3200" b="1">
                <a:solidFill>
                  <a:schemeClr val="tx1"/>
                </a:solidFill>
                <a:latin typeface="Arial" charset="0"/>
              </a:defRPr>
            </a:lvl8pPr>
            <a:lvl9pPr marL="1828800" algn="r" rtl="0" fontAlgn="base">
              <a:spcBef>
                <a:spcPct val="0"/>
              </a:spcBef>
              <a:spcAft>
                <a:spcPct val="0"/>
              </a:spcAft>
              <a:defRPr sz="3200" b="1">
                <a:solidFill>
                  <a:schemeClr val="tx1"/>
                </a:solidFill>
                <a:latin typeface="Arial" charset="0"/>
              </a:defRPr>
            </a:lvl9pPr>
          </a:lstStyle>
          <a:p>
            <a:pPr algn="ctr" defTabSz="914400">
              <a:defRPr/>
            </a:pPr>
            <a:r>
              <a:rPr lang="id-ID" sz="4800" b="0" spc="50" dirty="0">
                <a:ln w="11430"/>
                <a:solidFill>
                  <a:srgbClr val="0070C0"/>
                </a:solidFill>
                <a:latin typeface="Brush Script MT" pitchFamily="66" charset="0"/>
              </a:rPr>
              <a:t>Terima Kasih</a:t>
            </a:r>
            <a:endParaRPr lang="en-US" sz="4800" b="0" spc="50" dirty="0">
              <a:ln w="11430"/>
              <a:solidFill>
                <a:srgbClr val="0070C0"/>
              </a:solidFill>
              <a:latin typeface="Brush Script MT" pitchFamily="66" charset="0"/>
            </a:endParaRPr>
          </a:p>
        </p:txBody>
      </p:sp>
      <p:sp>
        <p:nvSpPr>
          <p:cNvPr id="4" name="TextBox 3">
            <a:extLst>
              <a:ext uri="{FF2B5EF4-FFF2-40B4-BE49-F238E27FC236}">
                <a16:creationId xmlns:a16="http://schemas.microsoft.com/office/drawing/2014/main" id="{A554B6CC-0F48-1880-7BD8-3645119CDD4F}"/>
              </a:ext>
            </a:extLst>
          </p:cNvPr>
          <p:cNvSpPr txBox="1"/>
          <p:nvPr/>
        </p:nvSpPr>
        <p:spPr>
          <a:xfrm>
            <a:off x="6303746" y="1662631"/>
            <a:ext cx="3220414" cy="600164"/>
          </a:xfrm>
          <a:prstGeom prst="rect">
            <a:avLst/>
          </a:prstGeom>
          <a:noFill/>
        </p:spPr>
        <p:txBody>
          <a:bodyPr wrap="square" rtlCol="0">
            <a:spAutoFit/>
          </a:bodyPr>
          <a:lstStyle/>
          <a:p>
            <a:pPr algn="r" defTabSz="914400"/>
            <a:r>
              <a:rPr lang="id-ID" sz="1100" dirty="0">
                <a:solidFill>
                  <a:schemeClr val="bg1"/>
                </a:solidFill>
              </a:rPr>
              <a:t>Bagian Hukum Administrasi Negara</a:t>
            </a:r>
          </a:p>
          <a:p>
            <a:pPr algn="r" defTabSz="914400"/>
            <a:r>
              <a:rPr lang="id-ID" sz="1100" dirty="0">
                <a:solidFill>
                  <a:schemeClr val="bg1"/>
                </a:solidFill>
              </a:rPr>
              <a:t>Fakultas Hukum Universitas Jenderal Soedirman</a:t>
            </a:r>
          </a:p>
          <a:p>
            <a:pPr algn="r" defTabSz="914400"/>
            <a:r>
              <a:rPr lang="id-ID" sz="1100" dirty="0">
                <a:solidFill>
                  <a:schemeClr val="bg1"/>
                </a:solidFill>
              </a:rPr>
              <a:t>Purwokerto</a:t>
            </a:r>
          </a:p>
        </p:txBody>
      </p:sp>
      <p:sp>
        <p:nvSpPr>
          <p:cNvPr id="5" name="Slide Number Placeholder 7">
            <a:extLst>
              <a:ext uri="{FF2B5EF4-FFF2-40B4-BE49-F238E27FC236}">
                <a16:creationId xmlns:a16="http://schemas.microsoft.com/office/drawing/2014/main" id="{AACA91D7-16B7-BC14-E7DB-42C90CD5AD18}"/>
              </a:ext>
            </a:extLst>
          </p:cNvPr>
          <p:cNvSpPr>
            <a:spLocks noGrp="1"/>
          </p:cNvSpPr>
          <p:nvPr>
            <p:ph type="sldNum" sz="quarter" idx="12"/>
          </p:nvPr>
        </p:nvSpPr>
        <p:spPr>
          <a:xfrm>
            <a:off x="8894019" y="6942098"/>
            <a:ext cx="502920" cy="502920"/>
          </a:xfrm>
        </p:spPr>
        <p:txBody>
          <a:bodyPr/>
          <a:lstStyle/>
          <a:p>
            <a:pPr>
              <a:defRPr/>
            </a:pPr>
            <a:fld id="{CAB77CF2-58C1-4BF5-A076-A13A085EF0AA}" type="slidenum">
              <a:rPr lang="en-US" altLang="id-ID" smtClean="0">
                <a:solidFill>
                  <a:srgbClr val="000000"/>
                </a:solidFill>
              </a:rPr>
              <a:pPr>
                <a:defRPr/>
              </a:pPr>
              <a:t>10</a:t>
            </a:fld>
            <a:endParaRPr lang="en-US" altLang="id-ID">
              <a:solidFill>
                <a:srgbClr val="000000"/>
              </a:solidFill>
            </a:endParaRPr>
          </a:p>
        </p:txBody>
      </p:sp>
    </p:spTree>
    <p:extLst>
      <p:ext uri="{BB962C8B-B14F-4D97-AF65-F5344CB8AC3E}">
        <p14:creationId xmlns:p14="http://schemas.microsoft.com/office/powerpoint/2010/main" val="20906582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97E0A58-07F0-D51C-0E11-C1FAACDC13EC}"/>
              </a:ext>
            </a:extLst>
          </p:cNvPr>
          <p:cNvSpPr txBox="1"/>
          <p:nvPr/>
        </p:nvSpPr>
        <p:spPr>
          <a:xfrm>
            <a:off x="1044271" y="404803"/>
            <a:ext cx="5051729" cy="307777"/>
          </a:xfrm>
          <a:prstGeom prst="rect">
            <a:avLst/>
          </a:prstGeom>
          <a:noFill/>
        </p:spPr>
        <p:txBody>
          <a:bodyPr wrap="square" rtlCol="0">
            <a:spAutoFit/>
          </a:bodyPr>
          <a:lstStyle/>
          <a:p>
            <a:r>
              <a:rPr lang="en-US" sz="1400" b="1" dirty="0"/>
              <a:t>A. KUHP (LAMA) VS RKUHP (BARU)….</a:t>
            </a:r>
            <a:endParaRPr lang="id-ID" sz="1400" b="1" dirty="0"/>
          </a:p>
        </p:txBody>
      </p:sp>
      <p:grpSp>
        <p:nvGrpSpPr>
          <p:cNvPr id="19" name="Group 18">
            <a:extLst>
              <a:ext uri="{FF2B5EF4-FFF2-40B4-BE49-F238E27FC236}">
                <a16:creationId xmlns:a16="http://schemas.microsoft.com/office/drawing/2014/main" id="{7ACB841B-4F82-2FF7-5193-99559FFFB1FB}"/>
              </a:ext>
            </a:extLst>
          </p:cNvPr>
          <p:cNvGrpSpPr/>
          <p:nvPr/>
        </p:nvGrpSpPr>
        <p:grpSpPr>
          <a:xfrm>
            <a:off x="1222820" y="2162174"/>
            <a:ext cx="1310855" cy="1699369"/>
            <a:chOff x="-857773" y="2300249"/>
            <a:chExt cx="1488464" cy="1982313"/>
          </a:xfrm>
        </p:grpSpPr>
        <p:sp>
          <p:nvSpPr>
            <p:cNvPr id="3" name="Oval 2">
              <a:extLst>
                <a:ext uri="{FF2B5EF4-FFF2-40B4-BE49-F238E27FC236}">
                  <a16:creationId xmlns:a16="http://schemas.microsoft.com/office/drawing/2014/main" id="{7CD2537B-B32F-0F9B-5FDF-7402256C0863}"/>
                </a:ext>
              </a:extLst>
            </p:cNvPr>
            <p:cNvSpPr/>
            <p:nvPr/>
          </p:nvSpPr>
          <p:spPr>
            <a:xfrm>
              <a:off x="-857773" y="2300249"/>
              <a:ext cx="1488464" cy="198231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B9100C-F072-5480-E874-95364A82F791}"/>
                </a:ext>
              </a:extLst>
            </p:cNvPr>
            <p:cNvSpPr txBox="1"/>
            <p:nvPr/>
          </p:nvSpPr>
          <p:spPr>
            <a:xfrm>
              <a:off x="-801165" y="2573496"/>
              <a:ext cx="1306563" cy="1400183"/>
            </a:xfrm>
            <a:prstGeom prst="rect">
              <a:avLst/>
            </a:prstGeom>
            <a:noFill/>
          </p:spPr>
          <p:txBody>
            <a:bodyPr wrap="square" rtlCol="0">
              <a:spAutoFit/>
            </a:bodyPr>
            <a:lstStyle/>
            <a:p>
              <a:pPr algn="ctr"/>
              <a:r>
                <a:rPr lang="af-ZA" sz="1200" dirty="0">
                  <a:solidFill>
                    <a:schemeClr val="bg1"/>
                  </a:solidFill>
                  <a:latin typeface="Arial" panose="020B0604020202020204" pitchFamily="34" charset="0"/>
                  <a:cs typeface="Arial" panose="020B0604020202020204" pitchFamily="34" charset="0"/>
                </a:rPr>
                <a:t>Apakah KUHP Lama (Eksisting) Mengatur Tindak Pidana LH? </a:t>
              </a:r>
            </a:p>
          </p:txBody>
        </p:sp>
      </p:grpSp>
      <p:graphicFrame>
        <p:nvGraphicFramePr>
          <p:cNvPr id="5" name="Table 5">
            <a:extLst>
              <a:ext uri="{FF2B5EF4-FFF2-40B4-BE49-F238E27FC236}">
                <a16:creationId xmlns:a16="http://schemas.microsoft.com/office/drawing/2014/main" id="{DC24FA8E-C464-97AF-3F92-AF58BDA16769}"/>
              </a:ext>
            </a:extLst>
          </p:cNvPr>
          <p:cNvGraphicFramePr>
            <a:graphicFrameLocks noGrp="1"/>
          </p:cNvGraphicFramePr>
          <p:nvPr>
            <p:extLst>
              <p:ext uri="{D42A27DB-BD31-4B8C-83A1-F6EECF244321}">
                <p14:modId xmlns:p14="http://schemas.microsoft.com/office/powerpoint/2010/main" val="752852544"/>
              </p:ext>
            </p:extLst>
          </p:nvPr>
        </p:nvGraphicFramePr>
        <p:xfrm>
          <a:off x="2795775" y="998245"/>
          <a:ext cx="6011202" cy="4153263"/>
        </p:xfrm>
        <a:graphic>
          <a:graphicData uri="http://schemas.openxmlformats.org/drawingml/2006/table">
            <a:tbl>
              <a:tblPr firstRow="1" bandRow="1">
                <a:tableStyleId>{5C22544A-7EE6-4342-B048-85BDC9FD1C3A}</a:tableStyleId>
              </a:tblPr>
              <a:tblGrid>
                <a:gridCol w="6011202">
                  <a:extLst>
                    <a:ext uri="{9D8B030D-6E8A-4147-A177-3AD203B41FA5}">
                      <a16:colId xmlns:a16="http://schemas.microsoft.com/office/drawing/2014/main" val="3628345018"/>
                    </a:ext>
                  </a:extLst>
                </a:gridCol>
              </a:tblGrid>
              <a:tr h="9116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f-ZA" sz="1200" b="1" noProof="0" dirty="0"/>
                        <a:t>BAB VII:</a:t>
                      </a:r>
                    </a:p>
                    <a:p>
                      <a:pPr marL="0" marR="0" lvl="0" indent="0" algn="l" defTabSz="457200" rtl="0" eaLnBrk="1" fontAlgn="auto" latinLnBrk="0" hangingPunct="1">
                        <a:lnSpc>
                          <a:spcPct val="100000"/>
                        </a:lnSpc>
                        <a:spcBef>
                          <a:spcPts val="0"/>
                        </a:spcBef>
                        <a:spcAft>
                          <a:spcPts val="0"/>
                        </a:spcAft>
                        <a:buClrTx/>
                        <a:buSzTx/>
                        <a:buFontTx/>
                        <a:buNone/>
                        <a:tabLst/>
                        <a:defRPr/>
                      </a:pPr>
                      <a:r>
                        <a:rPr lang="af-ZA" sz="1200" noProof="0" dirty="0"/>
                        <a:t>KEJAHATAN YANG MEMBAHAYAKAN KEAMANAN UMUM BAGI ORANG ATAU BARANG</a:t>
                      </a:r>
                      <a:endParaRPr lang="af-ZA" sz="1200" b="1" noProof="0" dirty="0"/>
                    </a:p>
                    <a:p>
                      <a:endParaRPr lang="af-ZA" sz="1200" noProof="0" dirty="0"/>
                    </a:p>
                  </a:txBody>
                  <a:tcPr/>
                </a:tc>
                <a:extLst>
                  <a:ext uri="{0D108BD9-81ED-4DB2-BD59-A6C34878D82A}">
                    <a16:rowId xmlns:a16="http://schemas.microsoft.com/office/drawing/2014/main" val="606732461"/>
                  </a:ext>
                </a:extLst>
              </a:tr>
              <a:tr h="2127281">
                <a:tc>
                  <a:txBody>
                    <a:bodyPr/>
                    <a:lstStyle/>
                    <a:p>
                      <a:pPr marL="0" indent="0" algn="l">
                        <a:buFont typeface="+mj-lt"/>
                        <a:buNone/>
                      </a:pPr>
                      <a:r>
                        <a:rPr lang="af-ZA" sz="1200" b="1" noProof="0" dirty="0"/>
                        <a:t>Pasal 202 KUHP:</a:t>
                      </a:r>
                    </a:p>
                    <a:p>
                      <a:pPr marL="342900" indent="-342900" algn="just">
                        <a:buFont typeface="+mj-lt"/>
                        <a:buAutoNum type="arabicPeriod"/>
                      </a:pPr>
                      <a:r>
                        <a:rPr lang="af-ZA" sz="1200" noProof="0" dirty="0"/>
                        <a:t>Barang siapa memasukkan barang sesuatu ke dalam sumur, pompa, sumber atau ke dalam perlengkapan air minum untuk umum atau untuk dipakai oleh atau bersama-sama dengan orang lain, padahal diketahuinya bahwa karena perbuatan itu air lalu berbahaya bagi nyawa atau kesehatan orang, diancam dengan pidana penjara </a:t>
                      </a:r>
                      <a:r>
                        <a:rPr lang="af-ZA" sz="1200" b="1" noProof="0" dirty="0"/>
                        <a:t>paling lama 15 tahun.</a:t>
                      </a:r>
                      <a:r>
                        <a:rPr lang="af-ZA" sz="1200" noProof="0" dirty="0"/>
                        <a:t> </a:t>
                      </a:r>
                    </a:p>
                    <a:p>
                      <a:pPr marL="342900" indent="-342900" algn="just">
                        <a:buFont typeface="+mj-lt"/>
                        <a:buAutoNum type="arabicPeriod"/>
                      </a:pPr>
                      <a:r>
                        <a:rPr lang="af-ZA" sz="1200" noProof="0" dirty="0"/>
                        <a:t>Jika perbuatan itu mengakibatkan orang mati, yang ber- salah diancam dengan pidana penjara seumur hidup atau pidana penjara selama waktu tertentu </a:t>
                      </a:r>
                      <a:r>
                        <a:rPr lang="af-ZA" sz="1200" b="1" noProof="0" dirty="0"/>
                        <a:t>paling lama 20 tahun.</a:t>
                      </a:r>
                    </a:p>
                    <a:p>
                      <a:endParaRPr lang="af-ZA" sz="1200" noProof="0" dirty="0"/>
                    </a:p>
                  </a:txBody>
                  <a:tcPr/>
                </a:tc>
                <a:extLst>
                  <a:ext uri="{0D108BD9-81ED-4DB2-BD59-A6C34878D82A}">
                    <a16:rowId xmlns:a16="http://schemas.microsoft.com/office/drawing/2014/main" val="3922783149"/>
                  </a:ext>
                </a:extLst>
              </a:tr>
              <a:tr h="11142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f-ZA" sz="1200" b="1" noProof="0" dirty="0"/>
                        <a:t>Pasal 203 KUHP:</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af-ZA" sz="1200" noProof="0" dirty="0"/>
                        <a:t>Barang siapa karena kesalahannya (kealpaannya) menyebabkan bahwa barang sesuatu dimasukkan..  </a:t>
                      </a:r>
                      <a:r>
                        <a:rPr lang="af-ZA" sz="1200" b="1" noProof="0" dirty="0"/>
                        <a:t>paling lama  9 bulan.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af-ZA" sz="1200" noProof="0" dirty="0"/>
                        <a:t>Jika perbuatan itu mengakibatkan orang mati... </a:t>
                      </a:r>
                      <a:r>
                        <a:rPr lang="af-ZA" sz="1200" b="1" noProof="0" dirty="0"/>
                        <a:t>paling lama 1 tahun.</a:t>
                      </a:r>
                    </a:p>
                    <a:p>
                      <a:endParaRPr lang="af-ZA" sz="1200" noProof="0" dirty="0"/>
                    </a:p>
                  </a:txBody>
                  <a:tcPr/>
                </a:tc>
                <a:extLst>
                  <a:ext uri="{0D108BD9-81ED-4DB2-BD59-A6C34878D82A}">
                    <a16:rowId xmlns:a16="http://schemas.microsoft.com/office/drawing/2014/main" val="3607490861"/>
                  </a:ext>
                </a:extLst>
              </a:tr>
            </a:tbl>
          </a:graphicData>
        </a:graphic>
      </p:graphicFrame>
      <p:cxnSp>
        <p:nvCxnSpPr>
          <p:cNvPr id="11" name="Connector: Curved 10">
            <a:extLst>
              <a:ext uri="{FF2B5EF4-FFF2-40B4-BE49-F238E27FC236}">
                <a16:creationId xmlns:a16="http://schemas.microsoft.com/office/drawing/2014/main" id="{D3845BD9-F818-DB22-BCF9-8EA73A2C4423}"/>
              </a:ext>
            </a:extLst>
          </p:cNvPr>
          <p:cNvCxnSpPr/>
          <p:nvPr/>
        </p:nvCxnSpPr>
        <p:spPr>
          <a:xfrm>
            <a:off x="2660678" y="3062177"/>
            <a:ext cx="8094" cy="12700"/>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1" name="Group 20">
            <a:extLst>
              <a:ext uri="{FF2B5EF4-FFF2-40B4-BE49-F238E27FC236}">
                <a16:creationId xmlns:a16="http://schemas.microsoft.com/office/drawing/2014/main" id="{DF30CF97-C743-1182-CA0D-6D8A156AF6C3}"/>
              </a:ext>
            </a:extLst>
          </p:cNvPr>
          <p:cNvGrpSpPr/>
          <p:nvPr/>
        </p:nvGrpSpPr>
        <p:grpSpPr>
          <a:xfrm>
            <a:off x="8954356" y="2162174"/>
            <a:ext cx="2325894" cy="1607578"/>
            <a:chOff x="8421618" y="2233736"/>
            <a:chExt cx="2325894" cy="1607578"/>
          </a:xfrm>
        </p:grpSpPr>
        <p:sp>
          <p:nvSpPr>
            <p:cNvPr id="14" name="TextBox 13">
              <a:extLst>
                <a:ext uri="{FF2B5EF4-FFF2-40B4-BE49-F238E27FC236}">
                  <a16:creationId xmlns:a16="http://schemas.microsoft.com/office/drawing/2014/main" id="{3C87D1B3-6C66-2058-DF74-764A054B5EEA}"/>
                </a:ext>
              </a:extLst>
            </p:cNvPr>
            <p:cNvSpPr txBox="1"/>
            <p:nvPr/>
          </p:nvSpPr>
          <p:spPr>
            <a:xfrm>
              <a:off x="8421618" y="2640985"/>
              <a:ext cx="2325894" cy="1200329"/>
            </a:xfrm>
            <a:prstGeom prst="rect">
              <a:avLst/>
            </a:prstGeom>
            <a:noFill/>
          </p:spPr>
          <p:txBody>
            <a:bodyPr wrap="square" rtlCol="0">
              <a:spAutoFit/>
            </a:bodyPr>
            <a:lstStyle/>
            <a:p>
              <a:pPr marL="285750" indent="-285750">
                <a:buFont typeface="Courier New" panose="02070309020205020404" pitchFamily="49" charset="0"/>
                <a:buChar char="o"/>
              </a:pPr>
              <a:r>
                <a:rPr lang="af-ZA" sz="1200" dirty="0">
                  <a:solidFill>
                    <a:srgbClr val="FFFF00"/>
                  </a:solidFill>
                </a:rPr>
                <a:t>Bab VII diintegrasi ke dalam Bab VIII RKUHP Baru.</a:t>
              </a:r>
            </a:p>
            <a:p>
              <a:pPr marL="285750" indent="-285750">
                <a:buFont typeface="Courier New" panose="02070309020205020404" pitchFamily="49" charset="0"/>
                <a:buChar char="o"/>
              </a:pPr>
              <a:r>
                <a:rPr lang="af-ZA" sz="1200" dirty="0">
                  <a:solidFill>
                    <a:srgbClr val="FFFF00"/>
                  </a:solidFill>
                </a:rPr>
                <a:t>Pasal 202 dan 203 tidak ada lagi dalam  RKUHP Baru.</a:t>
              </a:r>
            </a:p>
          </p:txBody>
        </p:sp>
        <p:sp>
          <p:nvSpPr>
            <p:cNvPr id="17" name="TextBox 16">
              <a:extLst>
                <a:ext uri="{FF2B5EF4-FFF2-40B4-BE49-F238E27FC236}">
                  <a16:creationId xmlns:a16="http://schemas.microsoft.com/office/drawing/2014/main" id="{21741DE6-C91E-2A5F-7B5F-900A2DC1ECD6}"/>
                </a:ext>
              </a:extLst>
            </p:cNvPr>
            <p:cNvSpPr txBox="1"/>
            <p:nvPr/>
          </p:nvSpPr>
          <p:spPr>
            <a:xfrm>
              <a:off x="8421618" y="2233736"/>
              <a:ext cx="2325894" cy="276999"/>
            </a:xfrm>
            <a:prstGeom prst="rect">
              <a:avLst/>
            </a:prstGeom>
            <a:noFill/>
          </p:spPr>
          <p:txBody>
            <a:bodyPr wrap="square" rtlCol="0">
              <a:spAutoFit/>
            </a:bodyPr>
            <a:lstStyle/>
            <a:p>
              <a:r>
                <a:rPr lang="af-ZA" sz="1200" b="1" dirty="0">
                  <a:latin typeface="Arial" panose="020B0604020202020204" pitchFamily="34" charset="0"/>
                  <a:cs typeface="Arial" panose="020B0604020202020204" pitchFamily="34" charset="0"/>
                </a:rPr>
                <a:t>Dalam RKUHP Baru:</a:t>
              </a:r>
            </a:p>
          </p:txBody>
        </p:sp>
      </p:grpSp>
      <p:pic>
        <p:nvPicPr>
          <p:cNvPr id="7" name="Graphic 6" descr="Back with solid fill">
            <a:extLst>
              <a:ext uri="{FF2B5EF4-FFF2-40B4-BE49-F238E27FC236}">
                <a16:creationId xmlns:a16="http://schemas.microsoft.com/office/drawing/2014/main" id="{5D7CEBCE-5216-4F8C-E769-0D496E4FA4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904" y="2569422"/>
            <a:ext cx="631735" cy="505455"/>
          </a:xfrm>
          <a:prstGeom prst="rect">
            <a:avLst/>
          </a:prstGeom>
        </p:spPr>
      </p:pic>
    </p:spTree>
    <p:extLst>
      <p:ext uri="{BB962C8B-B14F-4D97-AF65-F5344CB8AC3E}">
        <p14:creationId xmlns:p14="http://schemas.microsoft.com/office/powerpoint/2010/main" val="20107145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AB98F5-2B93-61F5-169C-A93FD63ADFDC}"/>
              </a:ext>
            </a:extLst>
          </p:cNvPr>
          <p:cNvSpPr txBox="1"/>
          <p:nvPr/>
        </p:nvSpPr>
        <p:spPr>
          <a:xfrm>
            <a:off x="1052900" y="490529"/>
            <a:ext cx="6097772" cy="276999"/>
          </a:xfrm>
          <a:prstGeom prst="rect">
            <a:avLst/>
          </a:prstGeom>
          <a:noFill/>
        </p:spPr>
        <p:txBody>
          <a:bodyPr wrap="square">
            <a:spAutoFit/>
          </a:bodyPr>
          <a:lstStyle/>
          <a:p>
            <a:r>
              <a:rPr lang="af-ZA" sz="1200" b="1" dirty="0"/>
              <a:t>KUHP lama VS RUKUHP baru….</a:t>
            </a:r>
            <a:endParaRPr lang="af-ZA" sz="1200" dirty="0"/>
          </a:p>
        </p:txBody>
      </p:sp>
      <p:sp>
        <p:nvSpPr>
          <p:cNvPr id="7" name="Oval 6">
            <a:extLst>
              <a:ext uri="{FF2B5EF4-FFF2-40B4-BE49-F238E27FC236}">
                <a16:creationId xmlns:a16="http://schemas.microsoft.com/office/drawing/2014/main" id="{44220BE2-6F1D-3622-B26E-B9F7F3268A24}"/>
              </a:ext>
            </a:extLst>
          </p:cNvPr>
          <p:cNvSpPr/>
          <p:nvPr/>
        </p:nvSpPr>
        <p:spPr>
          <a:xfrm>
            <a:off x="3546410" y="1860474"/>
            <a:ext cx="2140081" cy="192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af-ZA" sz="14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233CF2D-D0E0-DEF6-5557-88D4ACE4156B}"/>
              </a:ext>
            </a:extLst>
          </p:cNvPr>
          <p:cNvSpPr txBox="1"/>
          <p:nvPr/>
        </p:nvSpPr>
        <p:spPr>
          <a:xfrm>
            <a:off x="1654906" y="1514149"/>
            <a:ext cx="1813981"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4625" indent="-174625"/>
            <a:r>
              <a:rPr lang="af-ZA" sz="1200" dirty="0">
                <a:solidFill>
                  <a:schemeClr val="bg1"/>
                </a:solidFill>
              </a:rPr>
              <a:t>1. Apa alasan inisiator RUKUHP menghilangkan Pasal 202 dan 203 KUHP?</a:t>
            </a:r>
          </a:p>
        </p:txBody>
      </p:sp>
      <p:sp>
        <p:nvSpPr>
          <p:cNvPr id="13" name="TextBox 12">
            <a:extLst>
              <a:ext uri="{FF2B5EF4-FFF2-40B4-BE49-F238E27FC236}">
                <a16:creationId xmlns:a16="http://schemas.microsoft.com/office/drawing/2014/main" id="{9EE83EBB-FCBD-560D-A700-952A2310F269}"/>
              </a:ext>
            </a:extLst>
          </p:cNvPr>
          <p:cNvSpPr txBox="1"/>
          <p:nvPr/>
        </p:nvSpPr>
        <p:spPr>
          <a:xfrm>
            <a:off x="5952474" y="1421815"/>
            <a:ext cx="2175371"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4625" indent="-174625"/>
            <a:r>
              <a:rPr lang="af-ZA" sz="1200" dirty="0">
                <a:solidFill>
                  <a:schemeClr val="bg1"/>
                </a:solidFill>
              </a:rPr>
              <a:t>2. Apakah Tindak Pidana dalam Pasal 202 dan 203 KUHP sudah tercover dalam rumusan baru dalam RKUHP?</a:t>
            </a:r>
          </a:p>
        </p:txBody>
      </p:sp>
      <p:pic>
        <p:nvPicPr>
          <p:cNvPr id="14" name="Picture 8" descr="Kartun Manusia unduh gratis - Kartun Manusia Royalty-free Clip art - Bingung  Kartun Pria gambar png">
            <a:extLst>
              <a:ext uri="{FF2B5EF4-FFF2-40B4-BE49-F238E27FC236}">
                <a16:creationId xmlns:a16="http://schemas.microsoft.com/office/drawing/2014/main" id="{3B1D342F-5B09-4374-F5F5-918F0D798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151" y="2669012"/>
            <a:ext cx="1665694" cy="2306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BCC111-D618-A7AC-3536-9F927D1F7FA7}"/>
              </a:ext>
            </a:extLst>
          </p:cNvPr>
          <p:cNvSpPr txBox="1"/>
          <p:nvPr/>
        </p:nvSpPr>
        <p:spPr>
          <a:xfrm>
            <a:off x="3468887" y="4063063"/>
            <a:ext cx="238184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4625" indent="-174625"/>
            <a:r>
              <a:rPr lang="af-ZA" sz="1200" dirty="0">
                <a:solidFill>
                  <a:schemeClr val="bg1"/>
                </a:solidFill>
              </a:rPr>
              <a:t>3. Apakah pelaku TPLH yang dijaring Pasal 202 dan 203 KUHP dapat dijaring dalam ketentuan baru RKUHP?</a:t>
            </a:r>
          </a:p>
        </p:txBody>
      </p:sp>
      <p:pic>
        <p:nvPicPr>
          <p:cNvPr id="8" name="Graphic 7" descr="Question mark with solid fill">
            <a:extLst>
              <a:ext uri="{FF2B5EF4-FFF2-40B4-BE49-F238E27FC236}">
                <a16:creationId xmlns:a16="http://schemas.microsoft.com/office/drawing/2014/main" id="{73C0E262-46BF-B42F-2847-ACD8BCA8AE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3066" y="2305639"/>
            <a:ext cx="726745" cy="726745"/>
          </a:xfrm>
          <a:prstGeom prst="rect">
            <a:avLst/>
          </a:prstGeom>
        </p:spPr>
      </p:pic>
      <p:pic>
        <p:nvPicPr>
          <p:cNvPr id="9" name="Graphic 8" descr="Back with solid fill">
            <a:extLst>
              <a:ext uri="{FF2B5EF4-FFF2-40B4-BE49-F238E27FC236}">
                <a16:creationId xmlns:a16="http://schemas.microsoft.com/office/drawing/2014/main" id="{8C946626-0437-B3B8-7C5A-23382F8D46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7620" y="1832305"/>
            <a:ext cx="631735" cy="505455"/>
          </a:xfrm>
          <a:prstGeom prst="rect">
            <a:avLst/>
          </a:prstGeom>
        </p:spPr>
      </p:pic>
      <p:pic>
        <p:nvPicPr>
          <p:cNvPr id="10" name="Graphic 9" descr="Back with solid fill">
            <a:extLst>
              <a:ext uri="{FF2B5EF4-FFF2-40B4-BE49-F238E27FC236}">
                <a16:creationId xmlns:a16="http://schemas.microsoft.com/office/drawing/2014/main" id="{5F3E0CF3-DDBA-C8A2-AED7-535F27C0DE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18746" y="1769252"/>
            <a:ext cx="660590" cy="505456"/>
          </a:xfrm>
          <a:prstGeom prst="rect">
            <a:avLst/>
          </a:prstGeom>
        </p:spPr>
      </p:pic>
      <p:pic>
        <p:nvPicPr>
          <p:cNvPr id="11" name="Graphic 10" descr="Back with solid fill">
            <a:extLst>
              <a:ext uri="{FF2B5EF4-FFF2-40B4-BE49-F238E27FC236}">
                <a16:creationId xmlns:a16="http://schemas.microsoft.com/office/drawing/2014/main" id="{2B451658-3C29-9F74-523E-1D74F66F9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351216" y="3569457"/>
            <a:ext cx="631735" cy="505455"/>
          </a:xfrm>
          <a:prstGeom prst="rect">
            <a:avLst/>
          </a:prstGeom>
        </p:spPr>
      </p:pic>
    </p:spTree>
    <p:extLst>
      <p:ext uri="{BB962C8B-B14F-4D97-AF65-F5344CB8AC3E}">
        <p14:creationId xmlns:p14="http://schemas.microsoft.com/office/powerpoint/2010/main" val="4321926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C159FED4-DBF0-0A89-89DB-E9FDF7B9F9B3}"/>
              </a:ext>
            </a:extLst>
          </p:cNvPr>
          <p:cNvGraphicFramePr>
            <a:graphicFrameLocks noGrp="1"/>
          </p:cNvGraphicFramePr>
          <p:nvPr>
            <p:extLst>
              <p:ext uri="{D42A27DB-BD31-4B8C-83A1-F6EECF244321}">
                <p14:modId xmlns:p14="http://schemas.microsoft.com/office/powerpoint/2010/main" val="2398599859"/>
              </p:ext>
            </p:extLst>
          </p:nvPr>
        </p:nvGraphicFramePr>
        <p:xfrm>
          <a:off x="1015973" y="1055011"/>
          <a:ext cx="6097771" cy="4663440"/>
        </p:xfrm>
        <a:graphic>
          <a:graphicData uri="http://schemas.openxmlformats.org/drawingml/2006/table">
            <a:tbl>
              <a:tblPr firstRow="1" bandRow="1">
                <a:tableStyleId>{5C22544A-7EE6-4342-B048-85BDC9FD1C3A}</a:tableStyleId>
              </a:tblPr>
              <a:tblGrid>
                <a:gridCol w="6097771">
                  <a:extLst>
                    <a:ext uri="{9D8B030D-6E8A-4147-A177-3AD203B41FA5}">
                      <a16:colId xmlns:a16="http://schemas.microsoft.com/office/drawing/2014/main" val="3628345018"/>
                    </a:ext>
                  </a:extLst>
                </a:gridCol>
              </a:tblGrid>
              <a:tr h="370840">
                <a:tc>
                  <a:txBody>
                    <a:bodyPr/>
                    <a:lstStyle/>
                    <a:p>
                      <a:pPr marL="0" indent="0">
                        <a:buFont typeface="+mj-lt"/>
                        <a:buNone/>
                      </a:pPr>
                      <a:r>
                        <a:rPr lang="af-ZA" sz="1200" b="1" noProof="0" dirty="0"/>
                        <a:t>BAB VIII:</a:t>
                      </a:r>
                      <a:r>
                        <a:rPr lang="af-ZA" sz="1200" noProof="0" dirty="0"/>
                        <a:t> </a:t>
                      </a:r>
                    </a:p>
                    <a:p>
                      <a:pPr marL="0" indent="0">
                        <a:buFont typeface="+mj-lt"/>
                        <a:buNone/>
                      </a:pPr>
                      <a:r>
                        <a:rPr lang="af-ZA" sz="1200" noProof="0" dirty="0"/>
                        <a:t>TINDAK PIDANA YANG MEMBAHAYAKAN KEAMANAN UMUM BAGI ORANG, KESEHATAN, BARANG, DAN LINGKUNGAN HIDUP</a:t>
                      </a:r>
                      <a:endParaRPr lang="af-ZA" sz="1200" b="1" noProof="0" dirty="0"/>
                    </a:p>
                    <a:p>
                      <a:endParaRPr lang="af-ZA" sz="1200" noProof="0" dirty="0"/>
                    </a:p>
                  </a:txBody>
                  <a:tcPr marL="110642" marR="110642"/>
                </a:tc>
                <a:extLst>
                  <a:ext uri="{0D108BD9-81ED-4DB2-BD59-A6C34878D82A}">
                    <a16:rowId xmlns:a16="http://schemas.microsoft.com/office/drawing/2014/main" val="606732461"/>
                  </a:ext>
                </a:extLst>
              </a:tr>
              <a:tr h="370840">
                <a:tc>
                  <a:txBody>
                    <a:bodyPr/>
                    <a:lstStyle/>
                    <a:p>
                      <a:pPr marL="0" indent="0" algn="l">
                        <a:buFont typeface="+mj-lt"/>
                        <a:buNone/>
                      </a:pPr>
                      <a:r>
                        <a:rPr lang="af-ZA" sz="1200" b="1" noProof="0" dirty="0"/>
                        <a:t>Pasal 344 RKUHP:</a:t>
                      </a:r>
                    </a:p>
                    <a:p>
                      <a:pPr marL="342900" indent="-342900" algn="l">
                        <a:buFont typeface="+mj-lt"/>
                        <a:buAutoNum type="arabicPeriod"/>
                      </a:pPr>
                      <a:r>
                        <a:rPr lang="af-ZA" sz="1200" noProof="0" dirty="0"/>
                        <a:t>Setiap Orang yang secara </a:t>
                      </a:r>
                      <a:r>
                        <a:rPr lang="af-ZA" sz="1200" b="1" noProof="0" dirty="0"/>
                        <a:t>melawan hukum </a:t>
                      </a:r>
                      <a:r>
                        <a:rPr lang="af-ZA" sz="1200" noProof="0" dirty="0"/>
                        <a:t>melakukan perbuatan yang </a:t>
                      </a:r>
                      <a:r>
                        <a:rPr lang="af-ZA" sz="1200" b="1" noProof="0" dirty="0"/>
                        <a:t>mengakibatkan</a:t>
                      </a:r>
                      <a:r>
                        <a:rPr lang="af-ZA" sz="1200" noProof="0" dirty="0"/>
                        <a:t> pencemaran atau perusakan lingkungan hidup yang melebihi BMLH </a:t>
                      </a:r>
                      <a:r>
                        <a:rPr lang="af-ZA" sz="1200" b="1" noProof="0" dirty="0"/>
                        <a:t>dan</a:t>
                      </a:r>
                      <a:r>
                        <a:rPr lang="af-ZA" sz="1200" noProof="0" dirty="0"/>
                        <a:t> KBKL hidup sebagaimana diatur dalam </a:t>
                      </a:r>
                      <a:r>
                        <a:rPr lang="af-ZA" sz="1200" b="1" noProof="0" dirty="0"/>
                        <a:t>ketentuan peraturan perundang-undangan</a:t>
                      </a:r>
                      <a:r>
                        <a:rPr lang="af-ZA" sz="1200" noProof="0" dirty="0"/>
                        <a:t> dipidana dengan pidana penjara paling lama 9 (sembilan) tahun </a:t>
                      </a:r>
                      <a:r>
                        <a:rPr lang="af-ZA" sz="1200" b="1" noProof="0" dirty="0"/>
                        <a:t>atau</a:t>
                      </a:r>
                      <a:r>
                        <a:rPr lang="af-ZA" sz="1200" noProof="0" dirty="0"/>
                        <a:t> pidana denda paling banyak kategori VI. </a:t>
                      </a:r>
                    </a:p>
                    <a:p>
                      <a:pPr marL="342900" indent="-342900" algn="l">
                        <a:buFont typeface="+mj-lt"/>
                        <a:buAutoNum type="arabicPeriod"/>
                      </a:pPr>
                      <a:r>
                        <a:rPr lang="af-ZA" sz="1200" noProof="0" dirty="0"/>
                        <a:t>Jika perbuatan mengakibatkan Luka Berat dipidana dengan pidana penjara paling lama 12 (dua belas) tahun </a:t>
                      </a:r>
                      <a:r>
                        <a:rPr lang="af-ZA" sz="1200" b="1" noProof="0" dirty="0"/>
                        <a:t>atau</a:t>
                      </a:r>
                      <a:r>
                        <a:rPr lang="af-ZA" sz="1200" noProof="0" dirty="0"/>
                        <a:t> pidana denda paling banyak kategori VII. </a:t>
                      </a:r>
                    </a:p>
                    <a:p>
                      <a:pPr marL="342900" indent="-342900" algn="l">
                        <a:buFont typeface="+mj-lt"/>
                        <a:buAutoNum type="arabicPeriod"/>
                      </a:pPr>
                      <a:r>
                        <a:rPr lang="af-ZA" sz="1200" noProof="0" dirty="0"/>
                        <a:t>Jika perbuatan mengakibatkan matinya orang dipidana paling lama 15 (lima belas) tahun </a:t>
                      </a:r>
                      <a:r>
                        <a:rPr lang="af-ZA" sz="1200" b="1" noProof="0" dirty="0"/>
                        <a:t>atau</a:t>
                      </a:r>
                      <a:r>
                        <a:rPr lang="af-ZA" sz="1200" noProof="0" dirty="0"/>
                        <a:t> pidana denda paling banyak kategori VII.</a:t>
                      </a:r>
                    </a:p>
                    <a:p>
                      <a:endParaRPr lang="af-ZA" sz="1200" noProof="0" dirty="0"/>
                    </a:p>
                  </a:txBody>
                  <a:tcPr marL="110642" marR="110642"/>
                </a:tc>
                <a:extLst>
                  <a:ext uri="{0D108BD9-81ED-4DB2-BD59-A6C34878D82A}">
                    <a16:rowId xmlns:a16="http://schemas.microsoft.com/office/drawing/2014/main" val="39227831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f-ZA" sz="1200" b="1" noProof="0" dirty="0"/>
                        <a:t>Pasal 345 RKUHP:</a:t>
                      </a:r>
                    </a:p>
                    <a:p>
                      <a:pPr marL="342900" indent="-342900">
                        <a:buFont typeface="+mj-lt"/>
                        <a:buAutoNum type="arabicPeriod"/>
                      </a:pPr>
                      <a:r>
                        <a:rPr lang="af-ZA" sz="1200" kern="1200" noProof="0" dirty="0">
                          <a:solidFill>
                            <a:schemeClr val="dk1"/>
                          </a:solidFill>
                          <a:effectLst/>
                          <a:latin typeface="+mn-lt"/>
                          <a:ea typeface="+mn-ea"/>
                          <a:cs typeface="+mn-cs"/>
                        </a:rPr>
                        <a:t>Setiap Orang yang karena kealpaannya mengakibatkan pencemaran atau perusakan lingkungan hidup yang melebihi BML dan KBKL.. pidana penjara paling lama 2 tahun </a:t>
                      </a:r>
                      <a:r>
                        <a:rPr lang="af-ZA" sz="1200" b="1" kern="1200" noProof="0" dirty="0">
                          <a:solidFill>
                            <a:schemeClr val="dk1"/>
                          </a:solidFill>
                          <a:effectLst/>
                          <a:latin typeface="+mn-lt"/>
                          <a:ea typeface="+mn-ea"/>
                          <a:cs typeface="+mn-cs"/>
                        </a:rPr>
                        <a:t>atau</a:t>
                      </a:r>
                      <a:r>
                        <a:rPr lang="af-ZA" sz="1200" kern="1200" noProof="0" dirty="0">
                          <a:solidFill>
                            <a:schemeClr val="dk1"/>
                          </a:solidFill>
                          <a:effectLst/>
                          <a:latin typeface="+mn-lt"/>
                          <a:ea typeface="+mn-ea"/>
                          <a:cs typeface="+mn-cs"/>
                        </a:rPr>
                        <a:t> pidana denda paling banyak kategori III.</a:t>
                      </a:r>
                    </a:p>
                    <a:p>
                      <a:pPr marL="342900" indent="-342900">
                        <a:buFont typeface="+mj-lt"/>
                        <a:buAutoNum type="arabicPeriod"/>
                      </a:pPr>
                      <a:r>
                        <a:rPr lang="af-ZA" sz="1200" kern="1200" noProof="0" dirty="0">
                          <a:solidFill>
                            <a:schemeClr val="dk1"/>
                          </a:solidFill>
                          <a:effectLst/>
                          <a:latin typeface="+mn-lt"/>
                          <a:ea typeface="+mn-ea"/>
                          <a:cs typeface="+mn-cs"/>
                        </a:rPr>
                        <a:t>Jika perbuatan mengakibatkan Luka Berat.. pidana penjara paling lama 4 tahun </a:t>
                      </a:r>
                      <a:r>
                        <a:rPr lang="af-ZA" sz="1200" b="1" kern="1200" noProof="0" dirty="0">
                          <a:solidFill>
                            <a:schemeClr val="dk1"/>
                          </a:solidFill>
                          <a:effectLst/>
                          <a:latin typeface="+mn-lt"/>
                          <a:ea typeface="+mn-ea"/>
                          <a:cs typeface="+mn-cs"/>
                        </a:rPr>
                        <a:t>atau</a:t>
                      </a:r>
                      <a:r>
                        <a:rPr lang="af-ZA" sz="1200" kern="1200" noProof="0" dirty="0">
                          <a:solidFill>
                            <a:schemeClr val="dk1"/>
                          </a:solidFill>
                          <a:effectLst/>
                          <a:latin typeface="+mn-lt"/>
                          <a:ea typeface="+mn-ea"/>
                          <a:cs typeface="+mn-cs"/>
                        </a:rPr>
                        <a:t> pidana denda paling banyak kategori IV.</a:t>
                      </a:r>
                    </a:p>
                    <a:p>
                      <a:pPr marL="342900" indent="-342900">
                        <a:buFont typeface="+mj-lt"/>
                        <a:buAutoNum type="arabicPeriod"/>
                      </a:pPr>
                      <a:r>
                        <a:rPr lang="af-ZA" sz="1200" kern="1200" noProof="0" dirty="0">
                          <a:solidFill>
                            <a:schemeClr val="dk1"/>
                          </a:solidFill>
                          <a:effectLst/>
                          <a:latin typeface="+mn-lt"/>
                          <a:ea typeface="+mn-ea"/>
                          <a:cs typeface="+mn-cs"/>
                        </a:rPr>
                        <a:t>Jika perbuatan mengakibatkan matinya orang.. pidana penjara paling lama 5 tahun </a:t>
                      </a:r>
                      <a:r>
                        <a:rPr lang="af-ZA" sz="1200" b="1" kern="1200" noProof="0" dirty="0">
                          <a:solidFill>
                            <a:schemeClr val="dk1"/>
                          </a:solidFill>
                          <a:effectLst/>
                          <a:latin typeface="+mn-lt"/>
                          <a:ea typeface="+mn-ea"/>
                          <a:cs typeface="+mn-cs"/>
                        </a:rPr>
                        <a:t>atau</a:t>
                      </a:r>
                      <a:r>
                        <a:rPr lang="af-ZA" sz="1200" kern="1200" noProof="0" dirty="0">
                          <a:solidFill>
                            <a:schemeClr val="dk1"/>
                          </a:solidFill>
                          <a:effectLst/>
                          <a:latin typeface="+mn-lt"/>
                          <a:ea typeface="+mn-ea"/>
                          <a:cs typeface="+mn-cs"/>
                        </a:rPr>
                        <a:t> pidana denda paling banyak kategori V.</a:t>
                      </a:r>
                    </a:p>
                    <a:p>
                      <a:endParaRPr lang="af-ZA" sz="1200" noProof="0" dirty="0"/>
                    </a:p>
                  </a:txBody>
                  <a:tcPr marL="110642" marR="110642"/>
                </a:tc>
                <a:extLst>
                  <a:ext uri="{0D108BD9-81ED-4DB2-BD59-A6C34878D82A}">
                    <a16:rowId xmlns:a16="http://schemas.microsoft.com/office/drawing/2014/main" val="3607490861"/>
                  </a:ext>
                </a:extLst>
              </a:tr>
            </a:tbl>
          </a:graphicData>
        </a:graphic>
      </p:graphicFrame>
      <p:sp>
        <p:nvSpPr>
          <p:cNvPr id="3" name="TextBox 2">
            <a:extLst>
              <a:ext uri="{FF2B5EF4-FFF2-40B4-BE49-F238E27FC236}">
                <a16:creationId xmlns:a16="http://schemas.microsoft.com/office/drawing/2014/main" id="{6AE8EA57-E9A0-0ADB-9F30-3C0C3AEFA88D}"/>
              </a:ext>
            </a:extLst>
          </p:cNvPr>
          <p:cNvSpPr txBox="1"/>
          <p:nvPr/>
        </p:nvSpPr>
        <p:spPr>
          <a:xfrm>
            <a:off x="1015973" y="599150"/>
            <a:ext cx="6097772" cy="276999"/>
          </a:xfrm>
          <a:prstGeom prst="rect">
            <a:avLst/>
          </a:prstGeom>
          <a:noFill/>
        </p:spPr>
        <p:txBody>
          <a:bodyPr wrap="square">
            <a:spAutoFit/>
          </a:bodyPr>
          <a:lstStyle/>
          <a:p>
            <a:r>
              <a:rPr lang="af-ZA" sz="1200" b="1" dirty="0"/>
              <a:t>KUHP lama VS RUKUHP baru….</a:t>
            </a:r>
            <a:endParaRPr lang="af-ZA" sz="1200" dirty="0"/>
          </a:p>
        </p:txBody>
      </p:sp>
      <p:sp>
        <p:nvSpPr>
          <p:cNvPr id="4" name="TextBox 3">
            <a:extLst>
              <a:ext uri="{FF2B5EF4-FFF2-40B4-BE49-F238E27FC236}">
                <a16:creationId xmlns:a16="http://schemas.microsoft.com/office/drawing/2014/main" id="{0EAF19CF-D9B9-98D3-E8E4-E77E2A86F209}"/>
              </a:ext>
            </a:extLst>
          </p:cNvPr>
          <p:cNvSpPr txBox="1"/>
          <p:nvPr/>
        </p:nvSpPr>
        <p:spPr>
          <a:xfrm>
            <a:off x="7622627" y="1382010"/>
            <a:ext cx="2936705" cy="3123932"/>
          </a:xfrm>
          <a:prstGeom prst="rect">
            <a:avLst/>
          </a:prstGeom>
          <a:noFill/>
        </p:spPr>
        <p:txBody>
          <a:bodyPr wrap="square" rtlCol="0">
            <a:spAutoFit/>
          </a:bodyPr>
          <a:lstStyle/>
          <a:p>
            <a:pPr>
              <a:spcAft>
                <a:spcPts val="600"/>
              </a:spcAft>
            </a:pPr>
            <a:r>
              <a:rPr lang="af-ZA" sz="1200" dirty="0">
                <a:solidFill>
                  <a:srgbClr val="FFFF00"/>
                </a:solidFill>
                <a:latin typeface="Arial" panose="020B0604020202020204" pitchFamily="34" charset="0"/>
                <a:cs typeface="Arial" panose="020B0604020202020204" pitchFamily="34" charset="0"/>
              </a:rPr>
              <a:t>Formulasi mirip Pasal 41 dan 42 UUPLH 1997, dengan</a:t>
            </a:r>
            <a:r>
              <a:rPr lang="af-ZA" sz="1200" b="1" dirty="0">
                <a:solidFill>
                  <a:srgbClr val="FFFF00"/>
                </a:solidFill>
                <a:latin typeface="Arial" panose="020B0604020202020204" pitchFamily="34" charset="0"/>
                <a:cs typeface="Arial" panose="020B0604020202020204" pitchFamily="34" charset="0"/>
              </a:rPr>
              <a:t> </a:t>
            </a:r>
            <a:r>
              <a:rPr lang="af-ZA" sz="1200" dirty="0">
                <a:solidFill>
                  <a:srgbClr val="FFFF00"/>
                </a:solidFill>
                <a:latin typeface="Arial" panose="020B0604020202020204" pitchFamily="34" charset="0"/>
                <a:cs typeface="Arial" panose="020B0604020202020204" pitchFamily="34" charset="0"/>
              </a:rPr>
              <a:t>persamaan dan perbedaan:</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mensyaratkan unsur </a:t>
            </a:r>
            <a:r>
              <a:rPr lang="af-ZA" sz="1200" b="1" dirty="0">
                <a:latin typeface="Arial" panose="020B0604020202020204" pitchFamily="34" charset="0"/>
                <a:cs typeface="Arial" panose="020B0604020202020204" pitchFamily="34" charset="0"/>
              </a:rPr>
              <a:t>melawan hukum</a:t>
            </a:r>
            <a:r>
              <a:rPr lang="af-ZA" sz="120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ancaman </a:t>
            </a:r>
            <a:r>
              <a:rPr lang="af-ZA" sz="1200" b="1" dirty="0">
                <a:latin typeface="Arial" panose="020B0604020202020204" pitchFamily="34" charset="0"/>
                <a:cs typeface="Arial" panose="020B0604020202020204" pitchFamily="34" charset="0"/>
              </a:rPr>
              <a:t>pidana lebih ringan</a:t>
            </a:r>
            <a:r>
              <a:rPr lang="af-ZA" sz="120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pidana penjara dan denda </a:t>
            </a:r>
            <a:r>
              <a:rPr lang="af-ZA" sz="1200" b="1" dirty="0">
                <a:latin typeface="Arial" panose="020B0604020202020204" pitchFamily="34" charset="0"/>
                <a:cs typeface="Arial" panose="020B0604020202020204" pitchFamily="34" charset="0"/>
              </a:rPr>
              <a:t>bersifat alternatif </a:t>
            </a:r>
            <a:r>
              <a:rPr lang="af-ZA" sz="1200" dirty="0">
                <a:latin typeface="Arial" panose="020B0604020202020204" pitchFamily="34" charset="0"/>
                <a:cs typeface="Arial" panose="020B0604020202020204" pitchFamily="34" charset="0"/>
              </a:rPr>
              <a:t>(bukan kumulatif);</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Kumulasi pelampauan BML dan KBKL;</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tidak ada </a:t>
            </a:r>
            <a:r>
              <a:rPr lang="af-ZA" sz="1200" b="1" dirty="0">
                <a:latin typeface="Arial" panose="020B0604020202020204" pitchFamily="34" charset="0"/>
                <a:cs typeface="Arial" panose="020B0604020202020204" pitchFamily="34" charset="0"/>
              </a:rPr>
              <a:t>ancaman pidana minimal;</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tidak tersedia pidana tambahan dalam hal TPLH dilakukan oleh korporasi (vide: Pasal 119 UUPPLH);</a:t>
            </a:r>
          </a:p>
          <a:p>
            <a:pPr marL="171450" indent="-171450">
              <a:buFont typeface="Wingdings" panose="05000000000000000000" pitchFamily="2" charset="2"/>
              <a:buChar char="§"/>
            </a:pPr>
            <a:r>
              <a:rPr lang="af-ZA" sz="1200" dirty="0">
                <a:latin typeface="Arial" panose="020B0604020202020204" pitchFamily="34" charset="0"/>
                <a:cs typeface="Arial" panose="020B0604020202020204" pitchFamily="34" charset="0"/>
              </a:rPr>
              <a:t>tidak ada ketentuan pengganti Pasal 202 dan 203 KUHP.</a:t>
            </a:r>
          </a:p>
        </p:txBody>
      </p:sp>
      <p:grpSp>
        <p:nvGrpSpPr>
          <p:cNvPr id="10" name="Group 9">
            <a:extLst>
              <a:ext uri="{FF2B5EF4-FFF2-40B4-BE49-F238E27FC236}">
                <a16:creationId xmlns:a16="http://schemas.microsoft.com/office/drawing/2014/main" id="{1CEA738B-03E9-2D1F-051F-7926EBEBD599}"/>
              </a:ext>
            </a:extLst>
          </p:cNvPr>
          <p:cNvGrpSpPr/>
          <p:nvPr/>
        </p:nvGrpSpPr>
        <p:grpSpPr>
          <a:xfrm>
            <a:off x="8230182" y="4813723"/>
            <a:ext cx="1566019" cy="1706195"/>
            <a:chOff x="8691551" y="3993853"/>
            <a:chExt cx="1566019" cy="1706195"/>
          </a:xfrm>
        </p:grpSpPr>
        <p:pic>
          <p:nvPicPr>
            <p:cNvPr id="8" name="Picture 7" descr="Young boy holding sign smiling">
              <a:extLst>
                <a:ext uri="{FF2B5EF4-FFF2-40B4-BE49-F238E27FC236}">
                  <a16:creationId xmlns:a16="http://schemas.microsoft.com/office/drawing/2014/main" id="{7AA95D87-4E4D-6E9E-B982-CEC7CA9A5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551" y="3993853"/>
              <a:ext cx="1566019" cy="1706195"/>
            </a:xfrm>
            <a:prstGeom prst="rect">
              <a:avLst/>
            </a:prstGeom>
          </p:spPr>
        </p:pic>
        <p:sp>
          <p:nvSpPr>
            <p:cNvPr id="9" name="TextBox 8">
              <a:extLst>
                <a:ext uri="{FF2B5EF4-FFF2-40B4-BE49-F238E27FC236}">
                  <a16:creationId xmlns:a16="http://schemas.microsoft.com/office/drawing/2014/main" id="{28B97B4C-7B1B-425E-6BA8-72BA13E9948B}"/>
                </a:ext>
              </a:extLst>
            </p:cNvPr>
            <p:cNvSpPr txBox="1"/>
            <p:nvPr/>
          </p:nvSpPr>
          <p:spPr>
            <a:xfrm>
              <a:off x="8691551" y="4472750"/>
              <a:ext cx="1502796" cy="276999"/>
            </a:xfrm>
            <a:prstGeom prst="rect">
              <a:avLst/>
            </a:prstGeom>
            <a:noFill/>
          </p:spPr>
          <p:txBody>
            <a:bodyPr wrap="square" rtlCol="0">
              <a:spAutoFit/>
            </a:bodyPr>
            <a:lstStyle/>
            <a:p>
              <a:pPr algn="ctr"/>
              <a:r>
                <a:rPr lang="af-ZA" sz="1200" dirty="0">
                  <a:solidFill>
                    <a:schemeClr val="bg1">
                      <a:lumMod val="85000"/>
                      <a:lumOff val="15000"/>
                    </a:schemeClr>
                  </a:solidFill>
                </a:rPr>
                <a:t>Kemunduran?</a:t>
              </a:r>
            </a:p>
          </p:txBody>
        </p:sp>
      </p:grpSp>
    </p:spTree>
    <p:extLst>
      <p:ext uri="{BB962C8B-B14F-4D97-AF65-F5344CB8AC3E}">
        <p14:creationId xmlns:p14="http://schemas.microsoft.com/office/powerpoint/2010/main" val="13865775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7517C0-D525-BFBD-4448-EBABDC4A8F9F}"/>
              </a:ext>
            </a:extLst>
          </p:cNvPr>
          <p:cNvSpPr txBox="1"/>
          <p:nvPr/>
        </p:nvSpPr>
        <p:spPr>
          <a:xfrm>
            <a:off x="1426597" y="834926"/>
            <a:ext cx="3761353" cy="1938992"/>
          </a:xfrm>
          <a:prstGeom prst="rect">
            <a:avLst/>
          </a:prstGeom>
          <a:solidFill>
            <a:schemeClr val="tx1">
              <a:lumMod val="85000"/>
            </a:schemeClr>
          </a:solidFill>
        </p:spPr>
        <p:txBody>
          <a:bodyPr wrap="square">
            <a:spAutoFit/>
          </a:bodyPr>
          <a:lstStyle/>
          <a:p>
            <a:pPr algn="l"/>
            <a:r>
              <a:rPr lang="af-ZA" sz="1200" b="1" noProof="0" dirty="0">
                <a:solidFill>
                  <a:schemeClr val="bg1">
                    <a:lumMod val="85000"/>
                    <a:lumOff val="15000"/>
                  </a:schemeClr>
                </a:solidFill>
              </a:rPr>
              <a:t>Pasal 344 RKUHP:</a:t>
            </a:r>
          </a:p>
          <a:p>
            <a:pPr marL="228600" indent="-228600" algn="l">
              <a:buFont typeface="+mj-lt"/>
              <a:buAutoNum type="arabicParenR"/>
            </a:pPr>
            <a:r>
              <a:rPr lang="af-ZA" sz="1200" noProof="0" dirty="0">
                <a:solidFill>
                  <a:schemeClr val="bg1">
                    <a:lumMod val="85000"/>
                    <a:lumOff val="15000"/>
                  </a:schemeClr>
                </a:solidFill>
              </a:rPr>
              <a:t>setiap orang; </a:t>
            </a:r>
          </a:p>
          <a:p>
            <a:pPr marL="228600" indent="-228600" algn="l">
              <a:buFont typeface="+mj-lt"/>
              <a:buAutoNum type="arabicParenR"/>
            </a:pPr>
            <a:r>
              <a:rPr lang="af-ZA" sz="1200" noProof="0" dirty="0">
                <a:solidFill>
                  <a:schemeClr val="bg1">
                    <a:lumMod val="85000"/>
                    <a:lumOff val="15000"/>
                  </a:schemeClr>
                </a:solidFill>
              </a:rPr>
              <a:t>secara </a:t>
            </a:r>
            <a:r>
              <a:rPr lang="af-ZA" sz="1200" b="1" noProof="0" dirty="0">
                <a:solidFill>
                  <a:schemeClr val="bg1">
                    <a:lumMod val="85000"/>
                    <a:lumOff val="15000"/>
                  </a:schemeClr>
                </a:solidFill>
              </a:rPr>
              <a:t>melawan hukum</a:t>
            </a:r>
            <a:r>
              <a:rPr lang="af-ZA" sz="1200" noProof="0" dirty="0">
                <a:solidFill>
                  <a:schemeClr val="bg1">
                    <a:lumMod val="85000"/>
                    <a:lumOff val="15000"/>
                  </a:schemeClr>
                </a:solidFill>
              </a:rPr>
              <a:t>; </a:t>
            </a:r>
            <a:endParaRPr lang="af-ZA" sz="1200" b="1" noProof="0" dirty="0">
              <a:solidFill>
                <a:schemeClr val="bg1">
                  <a:lumMod val="85000"/>
                  <a:lumOff val="15000"/>
                </a:schemeClr>
              </a:solidFill>
            </a:endParaRPr>
          </a:p>
          <a:p>
            <a:pPr marL="228600" indent="-228600" algn="l">
              <a:buFont typeface="+mj-lt"/>
              <a:buAutoNum type="arabicParenR"/>
            </a:pPr>
            <a:r>
              <a:rPr lang="af-ZA" sz="1200" noProof="0" dirty="0">
                <a:solidFill>
                  <a:schemeClr val="bg1">
                    <a:lumMod val="85000"/>
                    <a:lumOff val="15000"/>
                  </a:schemeClr>
                </a:solidFill>
              </a:rPr>
              <a:t>melakukan perbuatan yang </a:t>
            </a:r>
            <a:r>
              <a:rPr lang="af-ZA" sz="1200" b="1" noProof="0" dirty="0">
                <a:solidFill>
                  <a:schemeClr val="bg1">
                    <a:lumMod val="85000"/>
                    <a:lumOff val="15000"/>
                  </a:schemeClr>
                </a:solidFill>
              </a:rPr>
              <a:t>mengakibatkan</a:t>
            </a:r>
            <a:r>
              <a:rPr lang="af-ZA" sz="1200" noProof="0" dirty="0">
                <a:solidFill>
                  <a:schemeClr val="bg1">
                    <a:lumMod val="85000"/>
                    <a:lumOff val="15000"/>
                  </a:schemeClr>
                </a:solidFill>
              </a:rPr>
              <a:t> </a:t>
            </a:r>
            <a:r>
              <a:rPr lang="af-ZA" sz="1200" b="1" noProof="0" dirty="0">
                <a:solidFill>
                  <a:schemeClr val="bg1">
                    <a:lumMod val="85000"/>
                    <a:lumOff val="15000"/>
                  </a:schemeClr>
                </a:solidFill>
              </a:rPr>
              <a:t>pencemaran/perusakan </a:t>
            </a:r>
            <a:r>
              <a:rPr lang="af-ZA" sz="1200" noProof="0" dirty="0">
                <a:solidFill>
                  <a:schemeClr val="bg1">
                    <a:lumMod val="85000"/>
                    <a:lumOff val="15000"/>
                  </a:schemeClr>
                </a:solidFill>
              </a:rPr>
              <a:t>LH; </a:t>
            </a:r>
          </a:p>
          <a:p>
            <a:pPr marL="228600" indent="-228600" algn="l">
              <a:buFont typeface="+mj-lt"/>
              <a:buAutoNum type="arabicParenR"/>
            </a:pPr>
            <a:r>
              <a:rPr lang="af-ZA" sz="1200" noProof="0" dirty="0">
                <a:solidFill>
                  <a:schemeClr val="bg1">
                    <a:lumMod val="85000"/>
                    <a:lumOff val="15000"/>
                  </a:schemeClr>
                </a:solidFill>
              </a:rPr>
              <a:t>melebihi BMLH </a:t>
            </a:r>
            <a:r>
              <a:rPr lang="af-ZA" sz="1200" b="1" noProof="0" dirty="0">
                <a:solidFill>
                  <a:schemeClr val="bg1">
                    <a:lumMod val="85000"/>
                    <a:lumOff val="15000"/>
                  </a:schemeClr>
                </a:solidFill>
              </a:rPr>
              <a:t>dan</a:t>
            </a:r>
            <a:r>
              <a:rPr lang="af-ZA" sz="1200" noProof="0" dirty="0">
                <a:solidFill>
                  <a:schemeClr val="bg1">
                    <a:lumMod val="85000"/>
                    <a:lumOff val="15000"/>
                  </a:schemeClr>
                </a:solidFill>
              </a:rPr>
              <a:t> KBKL hidup; </a:t>
            </a:r>
          </a:p>
          <a:p>
            <a:pPr marL="228600" indent="-228600" algn="l">
              <a:buFont typeface="+mj-lt"/>
              <a:buAutoNum type="arabicParenR"/>
            </a:pPr>
            <a:r>
              <a:rPr lang="af-ZA" sz="1200" noProof="0" dirty="0">
                <a:solidFill>
                  <a:schemeClr val="bg1">
                    <a:lumMod val="85000"/>
                    <a:lumOff val="15000"/>
                  </a:schemeClr>
                </a:solidFill>
              </a:rPr>
              <a:t>sebagaimana diatur dalam </a:t>
            </a:r>
            <a:r>
              <a:rPr lang="af-ZA" sz="1200" b="1" noProof="0" dirty="0">
                <a:solidFill>
                  <a:schemeClr val="bg1">
                    <a:lumMod val="85000"/>
                    <a:lumOff val="15000"/>
                  </a:schemeClr>
                </a:solidFill>
              </a:rPr>
              <a:t>ketentuan peraturan perundang-undangan;</a:t>
            </a:r>
            <a:r>
              <a:rPr lang="af-ZA" sz="1200" noProof="0" dirty="0">
                <a:solidFill>
                  <a:schemeClr val="bg1">
                    <a:lumMod val="85000"/>
                    <a:lumOff val="15000"/>
                  </a:schemeClr>
                </a:solidFill>
              </a:rPr>
              <a:t> </a:t>
            </a:r>
          </a:p>
          <a:p>
            <a:pPr marL="228600" indent="-228600" algn="l">
              <a:buFont typeface="+mj-lt"/>
              <a:buAutoNum type="arabicParenR"/>
            </a:pPr>
            <a:r>
              <a:rPr lang="af-ZA" sz="1200" noProof="0" dirty="0">
                <a:solidFill>
                  <a:schemeClr val="bg1">
                    <a:lumMod val="85000"/>
                    <a:lumOff val="15000"/>
                  </a:schemeClr>
                </a:solidFill>
              </a:rPr>
              <a:t>dipidana penjara paling lama 9 (sembilan) tahun </a:t>
            </a:r>
            <a:r>
              <a:rPr lang="af-ZA" sz="1200" b="1" noProof="0" dirty="0">
                <a:solidFill>
                  <a:schemeClr val="bg1">
                    <a:lumMod val="85000"/>
                    <a:lumOff val="15000"/>
                  </a:schemeClr>
                </a:solidFill>
              </a:rPr>
              <a:t>atau</a:t>
            </a:r>
            <a:r>
              <a:rPr lang="af-ZA" sz="1200" noProof="0" dirty="0">
                <a:solidFill>
                  <a:schemeClr val="bg1">
                    <a:lumMod val="85000"/>
                    <a:lumOff val="15000"/>
                  </a:schemeClr>
                </a:solidFill>
              </a:rPr>
              <a:t> denda kategori VI. </a:t>
            </a:r>
          </a:p>
        </p:txBody>
      </p:sp>
      <p:pic>
        <p:nvPicPr>
          <p:cNvPr id="7" name="Graphic 6" descr="Back with solid fill">
            <a:extLst>
              <a:ext uri="{FF2B5EF4-FFF2-40B4-BE49-F238E27FC236}">
                <a16:creationId xmlns:a16="http://schemas.microsoft.com/office/drawing/2014/main" id="{8B7E5230-35D5-915F-AC06-CE4660C95B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1298967"/>
            <a:ext cx="723621" cy="505455"/>
          </a:xfrm>
          <a:prstGeom prst="rect">
            <a:avLst/>
          </a:prstGeom>
        </p:spPr>
      </p:pic>
      <p:sp>
        <p:nvSpPr>
          <p:cNvPr id="8" name="TextBox 7">
            <a:extLst>
              <a:ext uri="{FF2B5EF4-FFF2-40B4-BE49-F238E27FC236}">
                <a16:creationId xmlns:a16="http://schemas.microsoft.com/office/drawing/2014/main" id="{D0C320DD-9A1B-FF34-0EFA-1AE2CEE01AFA}"/>
              </a:ext>
            </a:extLst>
          </p:cNvPr>
          <p:cNvSpPr txBox="1"/>
          <p:nvPr/>
        </p:nvSpPr>
        <p:spPr>
          <a:xfrm>
            <a:off x="5721627" y="834926"/>
            <a:ext cx="3761353" cy="2200602"/>
          </a:xfrm>
          <a:prstGeom prst="rect">
            <a:avLst/>
          </a:prstGeom>
          <a:noFill/>
        </p:spPr>
        <p:txBody>
          <a:bodyPr wrap="square">
            <a:spAutoFit/>
          </a:bodyPr>
          <a:lstStyle/>
          <a:p>
            <a:pPr algn="l">
              <a:spcAft>
                <a:spcPts val="600"/>
              </a:spcAft>
            </a:pPr>
            <a:r>
              <a:rPr lang="af-ZA" sz="1200" b="1" dirty="0"/>
              <a:t>a</a:t>
            </a:r>
            <a:r>
              <a:rPr lang="af-ZA" sz="1200" b="1" noProof="0" dirty="0"/>
              <a:t>. Elemen 3:</a:t>
            </a:r>
          </a:p>
          <a:p>
            <a:pPr marL="396875" indent="-222250" algn="l">
              <a:buFont typeface="Courier New" panose="02070309020205020404" pitchFamily="49" charset="0"/>
              <a:buChar char="o"/>
            </a:pPr>
            <a:r>
              <a:rPr lang="af-ZA" sz="1200" noProof="0" dirty="0"/>
              <a:t>sifat pidana materiil (dituntut ada akibat  pelampauan BM ambien};</a:t>
            </a:r>
          </a:p>
          <a:p>
            <a:pPr marL="396875" indent="-222250" algn="l">
              <a:buFont typeface="Courier New" panose="02070309020205020404" pitchFamily="49" charset="0"/>
              <a:buChar char="o"/>
            </a:pPr>
            <a:r>
              <a:rPr lang="af-ZA" sz="1200" dirty="0"/>
              <a:t>bagaimana pengaturan TPLH formil (melampui  BM Limbah, BM Emisi, BM Gangguan dan zat buangan lainnya}?</a:t>
            </a:r>
          </a:p>
          <a:p>
            <a:pPr marL="396875" indent="-222250">
              <a:buFont typeface="Courier New" panose="02070309020205020404" pitchFamily="49" charset="0"/>
              <a:buChar char="o"/>
            </a:pPr>
            <a:r>
              <a:rPr lang="af-ZA" sz="1200" dirty="0"/>
              <a:t>apakah pembentuk RKUHP bermaksud meninggalkan prinsip </a:t>
            </a:r>
            <a:r>
              <a:rPr lang="af-ZA" sz="1200" i="1" dirty="0"/>
              <a:t>ultimum remedium </a:t>
            </a:r>
            <a:r>
              <a:rPr lang="af-ZA" sz="1200" dirty="0"/>
              <a:t>(Pasal 100 UUPPLH 2009}?</a:t>
            </a:r>
            <a:endParaRPr lang="af-ZA" sz="1200" i="1" dirty="0"/>
          </a:p>
          <a:p>
            <a:pPr marL="396875" indent="-222250" algn="l">
              <a:buFont typeface="Courier New" panose="02070309020205020404" pitchFamily="49" charset="0"/>
              <a:buChar char="o"/>
            </a:pPr>
            <a:r>
              <a:rPr lang="af-ZA" sz="1200" dirty="0"/>
              <a:t>Apakah tetap diatur diluar KUHP (tetap dalam UU PPLH};</a:t>
            </a:r>
          </a:p>
        </p:txBody>
      </p:sp>
      <p:sp>
        <p:nvSpPr>
          <p:cNvPr id="9" name="TextBox 8">
            <a:extLst>
              <a:ext uri="{FF2B5EF4-FFF2-40B4-BE49-F238E27FC236}">
                <a16:creationId xmlns:a16="http://schemas.microsoft.com/office/drawing/2014/main" id="{B548AC94-6994-0BCA-07A0-D74EED537EAA}"/>
              </a:ext>
            </a:extLst>
          </p:cNvPr>
          <p:cNvSpPr txBox="1"/>
          <p:nvPr/>
        </p:nvSpPr>
        <p:spPr>
          <a:xfrm>
            <a:off x="1613645" y="3301793"/>
            <a:ext cx="3265092" cy="1831271"/>
          </a:xfrm>
          <a:prstGeom prst="rect">
            <a:avLst/>
          </a:prstGeom>
          <a:noFill/>
        </p:spPr>
        <p:txBody>
          <a:bodyPr wrap="square">
            <a:spAutoFit/>
          </a:bodyPr>
          <a:lstStyle/>
          <a:p>
            <a:pPr algn="l">
              <a:spcAft>
                <a:spcPts val="600"/>
              </a:spcAft>
            </a:pPr>
            <a:r>
              <a:rPr lang="af-ZA" sz="1200" b="1" noProof="0" dirty="0"/>
              <a:t>b. Elemen 2, 4, dan 5:</a:t>
            </a:r>
          </a:p>
          <a:p>
            <a:pPr marL="171450" indent="-171450" algn="l">
              <a:buFont typeface="Courier New" panose="02070309020205020404" pitchFamily="49" charset="0"/>
              <a:buChar char="o"/>
            </a:pPr>
            <a:r>
              <a:rPr lang="af-ZA" sz="1200" noProof="0" dirty="0"/>
              <a:t>Penegasan Pasal 20 (3) UU PPLH (setiap orangboleh  membuang limbah ke media LH dengan syarat: sesuai BML dan izin);</a:t>
            </a:r>
          </a:p>
          <a:p>
            <a:pPr marL="171450" indent="-171450">
              <a:buFont typeface="Courier New" panose="02070309020205020404" pitchFamily="49" charset="0"/>
              <a:buChar char="o"/>
            </a:pPr>
            <a:r>
              <a:rPr lang="af-ZA" sz="1200" dirty="0"/>
              <a:t>Ketergantungan</a:t>
            </a:r>
            <a:r>
              <a:rPr lang="af-ZA" sz="1200" b="1" dirty="0"/>
              <a:t> hukum pidana terhadap hukum adminisirasi;</a:t>
            </a:r>
          </a:p>
          <a:p>
            <a:pPr marL="171450" indent="-171450" algn="l">
              <a:buFont typeface="Courier New" panose="02070309020205020404" pitchFamily="49" charset="0"/>
              <a:buChar char="o"/>
            </a:pPr>
            <a:r>
              <a:rPr lang="af-ZA" sz="1200" dirty="0"/>
              <a:t>Sifat melawan hukum dikaitkan dengan pemenuhan BM buangan dan kepemilikan/persyaratan dalam izin;</a:t>
            </a:r>
          </a:p>
        </p:txBody>
      </p:sp>
      <p:pic>
        <p:nvPicPr>
          <p:cNvPr id="10" name="Graphic 9" descr="Back with solid fill">
            <a:extLst>
              <a:ext uri="{FF2B5EF4-FFF2-40B4-BE49-F238E27FC236}">
                <a16:creationId xmlns:a16="http://schemas.microsoft.com/office/drawing/2014/main" id="{6455462B-4FAC-F11F-B8BD-A1390E97DD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66544" y="2652101"/>
            <a:ext cx="758611" cy="505455"/>
          </a:xfrm>
          <a:prstGeom prst="rect">
            <a:avLst/>
          </a:prstGeom>
        </p:spPr>
      </p:pic>
      <p:sp>
        <p:nvSpPr>
          <p:cNvPr id="12" name="TextBox 11">
            <a:extLst>
              <a:ext uri="{FF2B5EF4-FFF2-40B4-BE49-F238E27FC236}">
                <a16:creationId xmlns:a16="http://schemas.microsoft.com/office/drawing/2014/main" id="{D70C1224-2D3C-B28E-4538-D6E34E562BE3}"/>
              </a:ext>
            </a:extLst>
          </p:cNvPr>
          <p:cNvSpPr txBox="1"/>
          <p:nvPr/>
        </p:nvSpPr>
        <p:spPr>
          <a:xfrm>
            <a:off x="1039827" y="413061"/>
            <a:ext cx="6097772" cy="276999"/>
          </a:xfrm>
          <a:prstGeom prst="rect">
            <a:avLst/>
          </a:prstGeom>
          <a:noFill/>
        </p:spPr>
        <p:txBody>
          <a:bodyPr wrap="square">
            <a:spAutoFit/>
          </a:bodyPr>
          <a:lstStyle/>
          <a:p>
            <a:r>
              <a:rPr lang="af-ZA" sz="1200" b="1" dirty="0"/>
              <a:t>KUHP lama VS RUKUHP baru….</a:t>
            </a:r>
            <a:endParaRPr lang="af-ZA" sz="1200" dirty="0"/>
          </a:p>
        </p:txBody>
      </p:sp>
      <p:pic>
        <p:nvPicPr>
          <p:cNvPr id="3074" name="Picture 2" descr="Dilema Pencemaran Air Sungai di Desa Jagabaya - Kompasiana.com">
            <a:extLst>
              <a:ext uri="{FF2B5EF4-FFF2-40B4-BE49-F238E27FC236}">
                <a16:creationId xmlns:a16="http://schemas.microsoft.com/office/drawing/2014/main" id="{F95CCA51-9B2E-F2F9-8DD7-75A9D8E86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666999" cy="16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974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35FD8-23E9-98C4-42A8-D5E0C89A6B13}"/>
              </a:ext>
            </a:extLst>
          </p:cNvPr>
          <p:cNvSpPr txBox="1"/>
          <p:nvPr/>
        </p:nvSpPr>
        <p:spPr>
          <a:xfrm>
            <a:off x="1044269" y="423631"/>
            <a:ext cx="6954741" cy="338554"/>
          </a:xfrm>
          <a:prstGeom prst="rect">
            <a:avLst/>
          </a:prstGeom>
          <a:noFill/>
        </p:spPr>
        <p:txBody>
          <a:bodyPr wrap="square" rtlCol="0">
            <a:spAutoFit/>
          </a:bodyPr>
          <a:lstStyle/>
          <a:p>
            <a:r>
              <a:rPr lang="en-US" sz="1600" b="1" dirty="0"/>
              <a:t>B.  TPLH LAIN DALAM RKUHP</a:t>
            </a:r>
            <a:endParaRPr lang="id-ID" sz="1600" b="1" dirty="0"/>
          </a:p>
        </p:txBody>
      </p:sp>
      <p:sp>
        <p:nvSpPr>
          <p:cNvPr id="6" name="TextBox 5">
            <a:extLst>
              <a:ext uri="{FF2B5EF4-FFF2-40B4-BE49-F238E27FC236}">
                <a16:creationId xmlns:a16="http://schemas.microsoft.com/office/drawing/2014/main" id="{5736DEE8-093A-A7D8-F397-637ACC2530FA}"/>
              </a:ext>
            </a:extLst>
          </p:cNvPr>
          <p:cNvSpPr txBox="1"/>
          <p:nvPr/>
        </p:nvSpPr>
        <p:spPr>
          <a:xfrm>
            <a:off x="1514059" y="915037"/>
            <a:ext cx="4155220" cy="3231654"/>
          </a:xfrm>
          <a:prstGeom prst="rect">
            <a:avLst/>
          </a:prstGeom>
          <a:solidFill>
            <a:schemeClr val="accent2">
              <a:lumMod val="20000"/>
              <a:lumOff val="80000"/>
            </a:schemeClr>
          </a:solidFill>
          <a:ln>
            <a:solidFill>
              <a:schemeClr val="accent1">
                <a:lumMod val="20000"/>
                <a:lumOff val="80000"/>
              </a:schemeClr>
            </a:solidFill>
          </a:ln>
        </p:spPr>
        <p:txBody>
          <a:bodyPr wrap="square">
            <a:spAutoFit/>
          </a:bodyPr>
          <a:lstStyle/>
          <a:p>
            <a:r>
              <a:rPr lang="af-ZA" sz="1200" b="1" dirty="0">
                <a:solidFill>
                  <a:schemeClr val="bg1"/>
                </a:solidFill>
              </a:rPr>
              <a:t>Pasal 254 RKUHP:</a:t>
            </a:r>
          </a:p>
          <a:p>
            <a:pPr marL="228600" indent="-228600">
              <a:buFont typeface="+mj-lt"/>
              <a:buAutoNum type="arabicParenR"/>
            </a:pPr>
            <a:r>
              <a:rPr lang="af-ZA" sz="1200" dirty="0">
                <a:solidFill>
                  <a:schemeClr val="bg1"/>
                </a:solidFill>
              </a:rPr>
              <a:t>Setiap orang yang mengetahui adanya </a:t>
            </a:r>
            <a:r>
              <a:rPr lang="af-ZA" sz="1200" b="1" dirty="0">
                <a:solidFill>
                  <a:schemeClr val="bg1"/>
                </a:solidFill>
              </a:rPr>
              <a:t>orang</a:t>
            </a:r>
            <a:r>
              <a:rPr lang="af-ZA" sz="1200" dirty="0">
                <a:solidFill>
                  <a:schemeClr val="bg1"/>
                </a:solidFill>
              </a:rPr>
              <a:t> yang </a:t>
            </a:r>
            <a:r>
              <a:rPr lang="af-ZA" sz="1200" b="1" dirty="0">
                <a:solidFill>
                  <a:schemeClr val="bg1"/>
                </a:solidFill>
              </a:rPr>
              <a:t>berniat melakukan</a:t>
            </a:r>
            <a:r>
              <a:rPr lang="af-ZA" sz="1200" dirty="0">
                <a:solidFill>
                  <a:schemeClr val="bg1"/>
                </a:solidFill>
              </a:rPr>
              <a:t>: </a:t>
            </a:r>
          </a:p>
          <a:p>
            <a:pPr marL="461963" indent="-231775">
              <a:buAutoNum type="alphaLcPeriod"/>
            </a:pPr>
            <a:r>
              <a:rPr lang="af-ZA" sz="1200" dirty="0">
                <a:solidFill>
                  <a:schemeClr val="bg1"/>
                </a:solidFill>
              </a:rPr>
              <a:t>… dst; </a:t>
            </a:r>
          </a:p>
          <a:p>
            <a:pPr marL="461963" indent="-231775">
              <a:buAutoNum type="alphaLcPeriod"/>
            </a:pPr>
            <a:r>
              <a:rPr lang="af-ZA" sz="1200" dirty="0">
                <a:solidFill>
                  <a:schemeClr val="bg1"/>
                </a:solidFill>
              </a:rPr>
              <a:t>… dst; atau </a:t>
            </a:r>
          </a:p>
          <a:p>
            <a:pPr marL="461963" indent="-231775">
              <a:buAutoNum type="alphaLcPeriod"/>
            </a:pPr>
            <a:r>
              <a:rPr lang="af-ZA" sz="1200" dirty="0">
                <a:solidFill>
                  <a:schemeClr val="bg1"/>
                </a:solidFill>
              </a:rPr>
              <a:t>Tindak Pidana pembunuhan berencana, penculikan, perkosaan, atau salah satu Tindak Pidana </a:t>
            </a:r>
            <a:r>
              <a:rPr lang="af-ZA" sz="1200" b="1" dirty="0">
                <a:solidFill>
                  <a:schemeClr val="bg1"/>
                </a:solidFill>
              </a:rPr>
              <a:t>yang membahayakan</a:t>
            </a:r>
            <a:r>
              <a:rPr lang="af-ZA" sz="1200" dirty="0">
                <a:solidFill>
                  <a:schemeClr val="bg1"/>
                </a:solidFill>
              </a:rPr>
              <a:t> keamanan umum, bagi orang, kesehatan, barang, dan </a:t>
            </a:r>
            <a:r>
              <a:rPr lang="af-ZA" sz="1200" b="1" dirty="0">
                <a:solidFill>
                  <a:schemeClr val="bg1"/>
                </a:solidFill>
              </a:rPr>
              <a:t>Lingkungan Hidup yang berakibat membahayakan nyawa orang</a:t>
            </a:r>
            <a:r>
              <a:rPr lang="af-ZA" sz="1200" dirty="0">
                <a:solidFill>
                  <a:schemeClr val="bg1"/>
                </a:solidFill>
              </a:rPr>
              <a:t>, tidak memberitahukan kepada pejabat yang berwenang atau kepada orang yang terancam padahal masih ada waktu untuk mencegah dilakukannya tindak pidana tersebut, jika </a:t>
            </a:r>
            <a:r>
              <a:rPr lang="af-ZA" sz="1200" b="1" dirty="0">
                <a:solidFill>
                  <a:schemeClr val="bg1"/>
                </a:solidFill>
              </a:rPr>
              <a:t>Tindak Pidana tersebut terjadi</a:t>
            </a:r>
            <a:r>
              <a:rPr lang="af-ZA" sz="1200" dirty="0">
                <a:solidFill>
                  <a:schemeClr val="bg1"/>
                </a:solidFill>
              </a:rPr>
              <a:t>, dipidana dengan pidana penjara paling lama 1 (satu) tahun </a:t>
            </a:r>
            <a:r>
              <a:rPr lang="af-ZA" sz="1200" b="1" dirty="0">
                <a:solidFill>
                  <a:schemeClr val="bg1"/>
                </a:solidFill>
              </a:rPr>
              <a:t>atau</a:t>
            </a:r>
            <a:r>
              <a:rPr lang="af-ZA" sz="1200" dirty="0">
                <a:solidFill>
                  <a:schemeClr val="bg1"/>
                </a:solidFill>
              </a:rPr>
              <a:t> pidana denda paling banyak kategori II.</a:t>
            </a:r>
          </a:p>
        </p:txBody>
      </p:sp>
      <p:sp>
        <p:nvSpPr>
          <p:cNvPr id="7" name="TextBox 6">
            <a:extLst>
              <a:ext uri="{FF2B5EF4-FFF2-40B4-BE49-F238E27FC236}">
                <a16:creationId xmlns:a16="http://schemas.microsoft.com/office/drawing/2014/main" id="{2B13AD0A-1F63-7391-037A-76E442F6C227}"/>
              </a:ext>
            </a:extLst>
          </p:cNvPr>
          <p:cNvSpPr txBox="1"/>
          <p:nvPr/>
        </p:nvSpPr>
        <p:spPr>
          <a:xfrm>
            <a:off x="6010045" y="2078526"/>
            <a:ext cx="3977931" cy="2800767"/>
          </a:xfrm>
          <a:prstGeom prst="rect">
            <a:avLst/>
          </a:prstGeom>
          <a:noFill/>
        </p:spPr>
        <p:txBody>
          <a:bodyPr wrap="square">
            <a:spAutoFit/>
          </a:bodyPr>
          <a:lstStyle/>
          <a:p>
            <a:pPr algn="l">
              <a:spcAft>
                <a:spcPts val="600"/>
              </a:spcAft>
            </a:pPr>
            <a:r>
              <a:rPr lang="af-ZA" sz="1200" b="1" noProof="0" dirty="0"/>
              <a:t>Tantangan:</a:t>
            </a:r>
          </a:p>
          <a:p>
            <a:pPr marL="171450" indent="-171450" algn="l">
              <a:spcAft>
                <a:spcPts val="600"/>
              </a:spcAft>
              <a:buFont typeface="Courier New" panose="02070309020205020404" pitchFamily="49" charset="0"/>
              <a:buChar char="o"/>
            </a:pPr>
            <a:r>
              <a:rPr lang="af-ZA" sz="1200" noProof="0" dirty="0"/>
              <a:t>Terkait Pasal 145 RKUHP (orang adalah perseorangan, termasuk korporasi);</a:t>
            </a:r>
          </a:p>
          <a:p>
            <a:pPr marL="171450" indent="-171450" algn="l">
              <a:spcAft>
                <a:spcPts val="600"/>
              </a:spcAft>
              <a:buFont typeface="Courier New" panose="02070309020205020404" pitchFamily="49" charset="0"/>
              <a:buChar char="o"/>
            </a:pPr>
            <a:r>
              <a:rPr lang="af-ZA" sz="1200" dirty="0"/>
              <a:t>Doktrin TPLH oleh korporasi: bukan hanya berdasarkan perintah/hubungan kerja, termasuk juga ketika korporasi mengetahui dan melakukan pembiaran atas kejahatan LH tersebut;</a:t>
            </a:r>
          </a:p>
          <a:p>
            <a:pPr marL="171450" indent="-171450" algn="l">
              <a:spcAft>
                <a:spcPts val="600"/>
              </a:spcAft>
              <a:buFont typeface="Courier New" panose="02070309020205020404" pitchFamily="49" charset="0"/>
              <a:buChar char="o"/>
            </a:pPr>
            <a:r>
              <a:rPr lang="af-ZA" sz="1200" noProof="0" dirty="0"/>
              <a:t>Terbuka kemungkinan pelaku men</a:t>
            </a:r>
            <a:r>
              <a:rPr lang="af-ZA" sz="1200" dirty="0"/>
              <a:t>gupayakan kongkalikong dengan penegak hukum agar TPLH diarahkan kepada Pasal 254 RKUHP di atas.</a:t>
            </a:r>
          </a:p>
          <a:p>
            <a:pPr marL="171450" indent="-171450" algn="l">
              <a:spcAft>
                <a:spcPts val="600"/>
              </a:spcAft>
              <a:buFont typeface="Courier New" panose="02070309020205020404" pitchFamily="49" charset="0"/>
              <a:buChar char="o"/>
            </a:pPr>
            <a:r>
              <a:rPr lang="af-ZA" sz="1200" noProof="0" dirty="0"/>
              <a:t>Motif</a:t>
            </a:r>
            <a:r>
              <a:rPr lang="af-ZA" sz="1200" dirty="0"/>
              <a:t> Korporasi bersifat khas: mencari keuntungan sebesar-besarnya, mempunyai kekuatan ekonomi yang besar.</a:t>
            </a:r>
            <a:endParaRPr lang="af-ZA" sz="1200" noProof="0" dirty="0"/>
          </a:p>
        </p:txBody>
      </p:sp>
      <p:pic>
        <p:nvPicPr>
          <p:cNvPr id="8" name="Graphic 7" descr="Back with solid fill">
            <a:extLst>
              <a:ext uri="{FF2B5EF4-FFF2-40B4-BE49-F238E27FC236}">
                <a16:creationId xmlns:a16="http://schemas.microsoft.com/office/drawing/2014/main" id="{E6862B86-8963-F4CD-35F0-360D8B2111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4061" y="1960338"/>
            <a:ext cx="758611" cy="505455"/>
          </a:xfrm>
          <a:prstGeom prst="rect">
            <a:avLst/>
          </a:prstGeom>
        </p:spPr>
      </p:pic>
      <p:pic>
        <p:nvPicPr>
          <p:cNvPr id="2050" name="Picture 2" descr="Pengusaha Melompat Tantangan Atas Rintangan Dalam Karakter Kartun Sederhana  Langit Ilustrasi Stok - Unduh Gambar Sekarang - iStock">
            <a:extLst>
              <a:ext uri="{FF2B5EF4-FFF2-40B4-BE49-F238E27FC236}">
                <a16:creationId xmlns:a16="http://schemas.microsoft.com/office/drawing/2014/main" id="{CB06FFD2-E16D-864E-441E-B4A50573F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62185"/>
            <a:ext cx="1995779" cy="124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137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FACF6-F8D8-FD5E-D0A1-2327B98F9969}"/>
              </a:ext>
            </a:extLst>
          </p:cNvPr>
          <p:cNvSpPr txBox="1"/>
          <p:nvPr/>
        </p:nvSpPr>
        <p:spPr>
          <a:xfrm>
            <a:off x="1044270" y="396605"/>
            <a:ext cx="6954741" cy="276999"/>
          </a:xfrm>
          <a:prstGeom prst="rect">
            <a:avLst/>
          </a:prstGeom>
          <a:noFill/>
        </p:spPr>
        <p:txBody>
          <a:bodyPr wrap="square" rtlCol="0">
            <a:spAutoFit/>
          </a:bodyPr>
          <a:lstStyle/>
          <a:p>
            <a:r>
              <a:rPr lang="en-US" sz="1200" b="1" dirty="0"/>
              <a:t>TPLH lain </a:t>
            </a:r>
            <a:r>
              <a:rPr lang="en-US" sz="1200" b="1" dirty="0" err="1"/>
              <a:t>dalam</a:t>
            </a:r>
            <a:r>
              <a:rPr lang="en-US" sz="1200" b="1" dirty="0"/>
              <a:t> RKUHP…</a:t>
            </a:r>
            <a:endParaRPr lang="id-ID" sz="1200" b="1" dirty="0"/>
          </a:p>
        </p:txBody>
      </p:sp>
      <p:sp>
        <p:nvSpPr>
          <p:cNvPr id="3" name="TextBox 2">
            <a:extLst>
              <a:ext uri="{FF2B5EF4-FFF2-40B4-BE49-F238E27FC236}">
                <a16:creationId xmlns:a16="http://schemas.microsoft.com/office/drawing/2014/main" id="{086C63F3-F539-04A8-6C7D-106ADD7B76E3}"/>
              </a:ext>
            </a:extLst>
          </p:cNvPr>
          <p:cNvSpPr txBox="1"/>
          <p:nvPr/>
        </p:nvSpPr>
        <p:spPr>
          <a:xfrm>
            <a:off x="1156249" y="862822"/>
            <a:ext cx="4401711" cy="2246769"/>
          </a:xfrm>
          <a:prstGeom prst="rect">
            <a:avLst/>
          </a:prstGeom>
          <a:solidFill>
            <a:schemeClr val="accent2">
              <a:lumMod val="20000"/>
              <a:lumOff val="80000"/>
            </a:schemeClr>
          </a:solidFill>
          <a:ln>
            <a:solidFill>
              <a:schemeClr val="accent1">
                <a:lumMod val="20000"/>
                <a:lumOff val="80000"/>
              </a:schemeClr>
            </a:solidFill>
          </a:ln>
        </p:spPr>
        <p:txBody>
          <a:bodyPr wrap="square">
            <a:spAutoFit/>
          </a:bodyPr>
          <a:lstStyle/>
          <a:p>
            <a:r>
              <a:rPr lang="af-ZA" sz="1400" b="1" dirty="0">
                <a:solidFill>
                  <a:schemeClr val="bg1"/>
                </a:solidFill>
              </a:rPr>
              <a:t>Pasal 340 (2) RKUHP:</a:t>
            </a:r>
          </a:p>
          <a:p>
            <a:pPr marL="228600" indent="-228600">
              <a:buFont typeface="+mj-lt"/>
              <a:buAutoNum type="arabicParenR"/>
            </a:pPr>
            <a:r>
              <a:rPr lang="af-ZA" sz="1400" dirty="0">
                <a:solidFill>
                  <a:schemeClr val="bg1"/>
                </a:solidFill>
              </a:rPr>
              <a:t>... Dst;</a:t>
            </a:r>
          </a:p>
          <a:p>
            <a:pPr marL="228600" indent="-228600">
              <a:buFont typeface="+mj-lt"/>
              <a:buAutoNum type="arabicParenR"/>
            </a:pPr>
            <a:r>
              <a:rPr lang="id-ID" sz="1400" dirty="0">
                <a:solidFill>
                  <a:schemeClr val="bg1"/>
                </a:solidFill>
              </a:rPr>
              <a:t>Setiap Orang yang menerapkan bioteknologi modern untuk </a:t>
            </a:r>
            <a:r>
              <a:rPr lang="id-ID" sz="1400" b="1" dirty="0">
                <a:solidFill>
                  <a:schemeClr val="bg1"/>
                </a:solidFill>
              </a:rPr>
              <a:t>menghasilkan hewan </a:t>
            </a:r>
            <a:r>
              <a:rPr lang="id-ID" sz="1400" dirty="0">
                <a:solidFill>
                  <a:schemeClr val="bg1"/>
                </a:solidFill>
              </a:rPr>
              <a:t>atau</a:t>
            </a:r>
            <a:r>
              <a:rPr lang="id-ID" sz="1400" b="1" dirty="0">
                <a:solidFill>
                  <a:schemeClr val="bg1"/>
                </a:solidFill>
              </a:rPr>
              <a:t> produk hewan transgenik </a:t>
            </a:r>
            <a:r>
              <a:rPr lang="id-ID" sz="1400" dirty="0">
                <a:solidFill>
                  <a:schemeClr val="bg1"/>
                </a:solidFill>
              </a:rPr>
              <a:t>yang membahayakan kelestarian sumber daya hewan, kesehatan dan keselamatan masyarakat, dan </a:t>
            </a:r>
            <a:r>
              <a:rPr lang="id-ID" sz="1400" b="1" dirty="0">
                <a:solidFill>
                  <a:schemeClr val="bg1"/>
                </a:solidFill>
              </a:rPr>
              <a:t>kelestarian fungsi lingkungan hidup</a:t>
            </a:r>
            <a:r>
              <a:rPr lang="id-ID" sz="1400" dirty="0">
                <a:solidFill>
                  <a:schemeClr val="bg1"/>
                </a:solidFill>
              </a:rPr>
              <a:t> dipidana dengan pidana penjara paling lama 2 (dua) tahun atau pidana denda paling banyak kategori IV.</a:t>
            </a:r>
            <a:endParaRPr lang="af-ZA" sz="1400" dirty="0">
              <a:solidFill>
                <a:schemeClr val="bg1"/>
              </a:solidFill>
            </a:endParaRPr>
          </a:p>
        </p:txBody>
      </p:sp>
      <p:pic>
        <p:nvPicPr>
          <p:cNvPr id="5122" name="Picture 2" descr="Konsep Rekayasa Genetika Ilustrasi Stok - Unduh Gambar Sekarang - DNA,  Grafis komputer, Horizontal - Komposisi - iStock">
            <a:extLst>
              <a:ext uri="{FF2B5EF4-FFF2-40B4-BE49-F238E27FC236}">
                <a16:creationId xmlns:a16="http://schemas.microsoft.com/office/drawing/2014/main" id="{D382B9FC-D1EA-CA34-66F2-C13007487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591" y="3648797"/>
            <a:ext cx="2935025" cy="1754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C4AC42-CD42-74DC-0727-476291D84BE2}"/>
              </a:ext>
            </a:extLst>
          </p:cNvPr>
          <p:cNvSpPr txBox="1"/>
          <p:nvPr/>
        </p:nvSpPr>
        <p:spPr>
          <a:xfrm>
            <a:off x="6432075" y="1262931"/>
            <a:ext cx="2786353" cy="1538883"/>
          </a:xfrm>
          <a:prstGeom prst="rect">
            <a:avLst/>
          </a:prstGeom>
          <a:noFill/>
        </p:spPr>
        <p:txBody>
          <a:bodyPr wrap="square">
            <a:spAutoFit/>
          </a:bodyPr>
          <a:lstStyle/>
          <a:p>
            <a:pPr marL="171450" indent="-171450" algn="l">
              <a:spcAft>
                <a:spcPts val="600"/>
              </a:spcAft>
              <a:buFont typeface="Courier New" panose="02070309020205020404" pitchFamily="49" charset="0"/>
              <a:buChar char="o"/>
            </a:pPr>
            <a:r>
              <a:rPr lang="af-ZA" sz="1400" noProof="0" dirty="0"/>
              <a:t>Produk Rekayasa Genetki (PRG);</a:t>
            </a:r>
          </a:p>
          <a:p>
            <a:pPr marL="171450" indent="-171450" algn="l">
              <a:spcAft>
                <a:spcPts val="600"/>
              </a:spcAft>
              <a:buFont typeface="Courier New" panose="02070309020205020404" pitchFamily="49" charset="0"/>
              <a:buChar char="o"/>
            </a:pPr>
            <a:r>
              <a:rPr lang="af-ZA" sz="1400" dirty="0"/>
              <a:t>Pidana terbatas pada: hewan atau produk hewan;</a:t>
            </a:r>
          </a:p>
          <a:p>
            <a:pPr marL="171450" indent="-171450" algn="l">
              <a:spcAft>
                <a:spcPts val="600"/>
              </a:spcAft>
              <a:buFont typeface="Courier New" panose="02070309020205020404" pitchFamily="49" charset="0"/>
              <a:buChar char="o"/>
            </a:pPr>
            <a:r>
              <a:rPr lang="af-ZA" sz="1400" noProof="0" dirty="0"/>
              <a:t>Bagaimana dengan PRG pada tanaman?</a:t>
            </a:r>
          </a:p>
        </p:txBody>
      </p:sp>
      <p:pic>
        <p:nvPicPr>
          <p:cNvPr id="8" name="Graphic 7" descr="Back with solid fill">
            <a:extLst>
              <a:ext uri="{FF2B5EF4-FFF2-40B4-BE49-F238E27FC236}">
                <a16:creationId xmlns:a16="http://schemas.microsoft.com/office/drawing/2014/main" id="{6A480338-CE30-8221-81EB-E755C894E0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0620" y="1710399"/>
            <a:ext cx="758611" cy="505455"/>
          </a:xfrm>
          <a:prstGeom prst="rect">
            <a:avLst/>
          </a:prstGeom>
        </p:spPr>
      </p:pic>
    </p:spTree>
    <p:extLst>
      <p:ext uri="{BB962C8B-B14F-4D97-AF65-F5344CB8AC3E}">
        <p14:creationId xmlns:p14="http://schemas.microsoft.com/office/powerpoint/2010/main" val="15411484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15819A-2E0A-79E0-DF19-5B68EAB8CDB1}"/>
              </a:ext>
            </a:extLst>
          </p:cNvPr>
          <p:cNvSpPr txBox="1"/>
          <p:nvPr/>
        </p:nvSpPr>
        <p:spPr>
          <a:xfrm>
            <a:off x="1044270" y="396605"/>
            <a:ext cx="6954741" cy="276999"/>
          </a:xfrm>
          <a:prstGeom prst="rect">
            <a:avLst/>
          </a:prstGeom>
          <a:noFill/>
        </p:spPr>
        <p:txBody>
          <a:bodyPr wrap="square" rtlCol="0">
            <a:spAutoFit/>
          </a:bodyPr>
          <a:lstStyle/>
          <a:p>
            <a:r>
              <a:rPr lang="en-US" sz="1200" b="1" dirty="0"/>
              <a:t>TPLH lain </a:t>
            </a:r>
            <a:r>
              <a:rPr lang="en-US" sz="1200" b="1" dirty="0" err="1"/>
              <a:t>dalam</a:t>
            </a:r>
            <a:r>
              <a:rPr lang="en-US" sz="1200" b="1" dirty="0"/>
              <a:t> RKUHP…</a:t>
            </a:r>
            <a:endParaRPr lang="id-ID" sz="1200" b="1" dirty="0"/>
          </a:p>
        </p:txBody>
      </p:sp>
      <p:graphicFrame>
        <p:nvGraphicFramePr>
          <p:cNvPr id="4" name="Table 4">
            <a:extLst>
              <a:ext uri="{FF2B5EF4-FFF2-40B4-BE49-F238E27FC236}">
                <a16:creationId xmlns:a16="http://schemas.microsoft.com/office/drawing/2014/main" id="{17D334AA-7417-8169-0836-6DC872CD6F68}"/>
              </a:ext>
            </a:extLst>
          </p:cNvPr>
          <p:cNvGraphicFramePr>
            <a:graphicFrameLocks noGrp="1"/>
          </p:cNvGraphicFramePr>
          <p:nvPr>
            <p:extLst>
              <p:ext uri="{D42A27DB-BD31-4B8C-83A1-F6EECF244321}">
                <p14:modId xmlns:p14="http://schemas.microsoft.com/office/powerpoint/2010/main" val="1707599238"/>
              </p:ext>
            </p:extLst>
          </p:nvPr>
        </p:nvGraphicFramePr>
        <p:xfrm>
          <a:off x="1173259" y="926400"/>
          <a:ext cx="5514620" cy="4815840"/>
        </p:xfrm>
        <a:graphic>
          <a:graphicData uri="http://schemas.openxmlformats.org/drawingml/2006/table">
            <a:tbl>
              <a:tblPr firstRow="1" bandRow="1">
                <a:tableStyleId>{5C22544A-7EE6-4342-B048-85BDC9FD1C3A}</a:tableStyleId>
              </a:tblPr>
              <a:tblGrid>
                <a:gridCol w="5514620">
                  <a:extLst>
                    <a:ext uri="{9D8B030D-6E8A-4147-A177-3AD203B41FA5}">
                      <a16:colId xmlns:a16="http://schemas.microsoft.com/office/drawing/2014/main" val="3344625532"/>
                    </a:ext>
                  </a:extLst>
                </a:gridCol>
              </a:tblGrid>
              <a:tr h="437875">
                <a:tc>
                  <a:txBody>
                    <a:bodyPr/>
                    <a:lstStyle/>
                    <a:p>
                      <a:pPr>
                        <a:spcAft>
                          <a:spcPts val="600"/>
                        </a:spcAft>
                      </a:pPr>
                      <a:r>
                        <a:rPr lang="en-US" sz="1400" b="1" dirty="0" err="1"/>
                        <a:t>Pasal</a:t>
                      </a:r>
                      <a:r>
                        <a:rPr lang="en-US" sz="1400" b="1" dirty="0"/>
                        <a:t> 604 RKUHP:</a:t>
                      </a:r>
                    </a:p>
                    <a:p>
                      <a:r>
                        <a:rPr lang="id-ID" sz="1400" b="0" dirty="0"/>
                        <a:t>Setiap Orang yang menggunakan Kekerasan atau Ancaman Kekerasan yang menimbulkan suasana teror atau rasa takut terhadap orang secara meluas, menimbulkan Korban yang bersifat massal dengan cara merampas kemerdekaan atau hilangnya nyawa dan harta benda orang lain, atau mengakibatkan kerusakan atau kehancuran terhadap objek vital yang strategis, </a:t>
                      </a:r>
                      <a:r>
                        <a:rPr lang="id-ID" sz="1400" b="1" dirty="0"/>
                        <a:t>lingkungan hidup</a:t>
                      </a:r>
                      <a:r>
                        <a:rPr lang="id-ID" sz="1400" b="0" dirty="0"/>
                        <a:t>, fasilitas publik, atau fasilitas internasional, dipidana dengan pidana penjara paling singkat 5 (lima) tahun dan paling lama 20 (dua puluh) tahun, pidana penjara seumur hidup, atau pidana mati.</a:t>
                      </a:r>
                    </a:p>
                  </a:txBody>
                  <a:tcPr/>
                </a:tc>
                <a:extLst>
                  <a:ext uri="{0D108BD9-81ED-4DB2-BD59-A6C34878D82A}">
                    <a16:rowId xmlns:a16="http://schemas.microsoft.com/office/drawing/2014/main" val="1421368904"/>
                  </a:ext>
                </a:extLst>
              </a:tr>
              <a:tr h="370840">
                <a:tc>
                  <a:txBody>
                    <a:bodyPr/>
                    <a:lstStyle/>
                    <a:p>
                      <a:pPr>
                        <a:spcBef>
                          <a:spcPts val="0"/>
                        </a:spcBef>
                        <a:spcAft>
                          <a:spcPts val="600"/>
                        </a:spcAft>
                      </a:pPr>
                      <a:r>
                        <a:rPr lang="en-US" sz="1400" b="1" dirty="0" err="1"/>
                        <a:t>Pasal</a:t>
                      </a:r>
                      <a:r>
                        <a:rPr lang="en-US" sz="1400" b="1" dirty="0"/>
                        <a:t> 605 RKUHP:</a:t>
                      </a:r>
                    </a:p>
                    <a:p>
                      <a:r>
                        <a:rPr lang="id-ID" sz="1400" dirty="0"/>
                        <a:t>Setiap Orang yang menggunakan Kekerasan atau Ancaman Kekerasan bermaksud untuk menimbulkan suasana teror atau rasa takut terhadap orang secara meluas atau menimbulkan Korban yang bersifat massal dengan cara merampas kemerdekaan atau hilangnya nyawa atau harta benda orang lain, atau untuk menimbulkan kerusakan atau kehancuran terhadap obyek vital yang strategis, </a:t>
                      </a:r>
                      <a:r>
                        <a:rPr lang="id-ID" sz="1400" b="1" dirty="0"/>
                        <a:t>lingkungan hidup</a:t>
                      </a:r>
                      <a:r>
                        <a:rPr lang="id-ID" sz="1400" dirty="0"/>
                        <a:t>, fasilitas publik, atau fasilitas internasional, dipidana dengan pidana penjara paling singkat 3 (tiga) tahun dan paling lama paling lama 20 (dua puluh) tahun atau pidana penjara seumur hidup.</a:t>
                      </a:r>
                      <a:endParaRPr lang="id-ID" sz="1400" b="0" dirty="0"/>
                    </a:p>
                  </a:txBody>
                  <a:tcPr/>
                </a:tc>
                <a:extLst>
                  <a:ext uri="{0D108BD9-81ED-4DB2-BD59-A6C34878D82A}">
                    <a16:rowId xmlns:a16="http://schemas.microsoft.com/office/drawing/2014/main" val="3866719724"/>
                  </a:ext>
                </a:extLst>
              </a:tr>
            </a:tbl>
          </a:graphicData>
        </a:graphic>
      </p:graphicFrame>
      <p:sp>
        <p:nvSpPr>
          <p:cNvPr id="5" name="TextBox 4">
            <a:extLst>
              <a:ext uri="{FF2B5EF4-FFF2-40B4-BE49-F238E27FC236}">
                <a16:creationId xmlns:a16="http://schemas.microsoft.com/office/drawing/2014/main" id="{47F73315-1F2F-56CB-1515-DC0684C1A9E2}"/>
              </a:ext>
            </a:extLst>
          </p:cNvPr>
          <p:cNvSpPr txBox="1"/>
          <p:nvPr/>
        </p:nvSpPr>
        <p:spPr>
          <a:xfrm>
            <a:off x="7444702" y="838123"/>
            <a:ext cx="3038539" cy="2015936"/>
          </a:xfrm>
          <a:prstGeom prst="rect">
            <a:avLst/>
          </a:prstGeom>
          <a:noFill/>
        </p:spPr>
        <p:txBody>
          <a:bodyPr wrap="square">
            <a:spAutoFit/>
          </a:bodyPr>
          <a:lstStyle/>
          <a:p>
            <a:pPr marL="171450" indent="-171450" algn="l">
              <a:spcAft>
                <a:spcPts val="600"/>
              </a:spcAft>
              <a:buFont typeface="Courier New" panose="02070309020205020404" pitchFamily="49" charset="0"/>
              <a:buChar char="o"/>
            </a:pPr>
            <a:r>
              <a:rPr lang="af-ZA" sz="1200" noProof="0" dirty="0"/>
              <a:t>Tindak Pidana Terorisme;</a:t>
            </a:r>
          </a:p>
          <a:p>
            <a:pPr marL="171450" indent="-171450" algn="l">
              <a:spcAft>
                <a:spcPts val="600"/>
              </a:spcAft>
              <a:buFont typeface="Courier New" panose="02070309020205020404" pitchFamily="49" charset="0"/>
              <a:buChar char="o"/>
            </a:pPr>
            <a:r>
              <a:rPr lang="af-ZA" sz="1200" dirty="0"/>
              <a:t>Satu2nya ketentuan berkaitan dengan TPLH yang menetapkan pidana minimal dan maksimal;</a:t>
            </a:r>
            <a:endParaRPr lang="af-ZA" sz="1200" noProof="0" dirty="0"/>
          </a:p>
          <a:p>
            <a:pPr marL="171450" indent="-171450" algn="l">
              <a:spcAft>
                <a:spcPts val="600"/>
              </a:spcAft>
              <a:buFont typeface="Courier New" panose="02070309020205020404" pitchFamily="49" charset="0"/>
              <a:buChar char="o"/>
            </a:pPr>
            <a:r>
              <a:rPr lang="af-ZA" sz="1400" dirty="0"/>
              <a:t>Pengambilalihan</a:t>
            </a:r>
            <a:r>
              <a:rPr lang="af-ZA" sz="1200" dirty="0"/>
              <a:t> dari Pasal 6 UU 1 tahun 2022 tentang pemberantasan TP Terorisme;</a:t>
            </a:r>
          </a:p>
          <a:p>
            <a:pPr marL="171450" indent="-171450" algn="l">
              <a:spcAft>
                <a:spcPts val="600"/>
              </a:spcAft>
              <a:buFont typeface="Courier New" panose="02070309020205020404" pitchFamily="49" charset="0"/>
              <a:buChar char="o"/>
            </a:pPr>
            <a:r>
              <a:rPr lang="af-ZA" sz="1200" noProof="0" dirty="0"/>
              <a:t>Ancaman pidana minimal lebih berat dari Pasal 6 UU 1 tahun 2002.</a:t>
            </a:r>
            <a:endParaRPr lang="af-ZA" sz="1200" dirty="0"/>
          </a:p>
        </p:txBody>
      </p:sp>
      <p:pic>
        <p:nvPicPr>
          <p:cNvPr id="4098" name="Picture 2" descr="TERORISME | KARTUN MARTONO">
            <a:extLst>
              <a:ext uri="{FF2B5EF4-FFF2-40B4-BE49-F238E27FC236}">
                <a16:creationId xmlns:a16="http://schemas.microsoft.com/office/drawing/2014/main" id="{A47C1A4C-C7D1-FF4F-41C9-0C2040149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011" y="2940239"/>
            <a:ext cx="2101919" cy="288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6916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FFE0A-24BC-4A11-76E9-4515BB894E8A}"/>
              </a:ext>
            </a:extLst>
          </p:cNvPr>
          <p:cNvSpPr txBox="1"/>
          <p:nvPr/>
        </p:nvSpPr>
        <p:spPr>
          <a:xfrm>
            <a:off x="1044269" y="423631"/>
            <a:ext cx="6954741" cy="338554"/>
          </a:xfrm>
          <a:prstGeom prst="rect">
            <a:avLst/>
          </a:prstGeom>
          <a:noFill/>
        </p:spPr>
        <p:txBody>
          <a:bodyPr wrap="square" rtlCol="0">
            <a:spAutoFit/>
          </a:bodyPr>
          <a:lstStyle/>
          <a:p>
            <a:r>
              <a:rPr lang="en-US" sz="1600" b="1" dirty="0"/>
              <a:t>C.  PENUTUP</a:t>
            </a:r>
            <a:endParaRPr lang="id-ID" sz="1600" b="1" dirty="0"/>
          </a:p>
        </p:txBody>
      </p:sp>
      <p:sp>
        <p:nvSpPr>
          <p:cNvPr id="3" name="TextBox 2">
            <a:extLst>
              <a:ext uri="{FF2B5EF4-FFF2-40B4-BE49-F238E27FC236}">
                <a16:creationId xmlns:a16="http://schemas.microsoft.com/office/drawing/2014/main" id="{9712A0D7-F9FC-5983-57FF-89BA3A66DE0D}"/>
              </a:ext>
            </a:extLst>
          </p:cNvPr>
          <p:cNvSpPr txBox="1"/>
          <p:nvPr/>
        </p:nvSpPr>
        <p:spPr>
          <a:xfrm>
            <a:off x="1341718" y="1405369"/>
            <a:ext cx="4926497" cy="4047262"/>
          </a:xfrm>
          <a:prstGeom prst="rect">
            <a:avLst/>
          </a:prstGeom>
          <a:noFill/>
          <a:ln>
            <a:noFill/>
          </a:ln>
        </p:spPr>
        <p:txBody>
          <a:bodyPr wrap="square">
            <a:spAutoFit/>
          </a:bodyPr>
          <a:lstStyle/>
          <a:p>
            <a:pPr>
              <a:spcAft>
                <a:spcPts val="600"/>
              </a:spcAft>
            </a:pPr>
            <a:r>
              <a:rPr lang="af-ZA" sz="1400" b="1" dirty="0"/>
              <a:t>KESIMPULAN:</a:t>
            </a:r>
          </a:p>
          <a:p>
            <a:pPr marL="228600" indent="-228600">
              <a:buFont typeface="+mj-lt"/>
              <a:buAutoNum type="arabicParenR"/>
            </a:pPr>
            <a:r>
              <a:rPr lang="af-ZA" sz="1400" dirty="0"/>
              <a:t>TPLH dalam KUHP (Pasal 202 dan 203) belum diatur dalam RKUHP baru, potensi dekriminalisasi atas TP  tersebut (vide: Pasal 3 (2) RKUHP).</a:t>
            </a:r>
          </a:p>
          <a:p>
            <a:pPr marL="228600" indent="-228600">
              <a:buFont typeface="+mj-lt"/>
              <a:buAutoNum type="arabicParenR"/>
            </a:pPr>
            <a:r>
              <a:rPr lang="af-ZA" sz="1400" dirty="0"/>
              <a:t>Formulasi pengaturan TPLH dalam RKUHP tidak menghilangkan kebutuhan pembentukan UU PPLH dan ancaman pidana diluar RKUHP.</a:t>
            </a:r>
          </a:p>
          <a:p>
            <a:pPr marL="228600" indent="-228600">
              <a:buFont typeface="+mj-lt"/>
              <a:buAutoNum type="arabicParenR"/>
            </a:pPr>
            <a:r>
              <a:rPr lang="af-ZA" sz="1400" dirty="0"/>
              <a:t>Kemunduran dalam ancaman pidana (yang lebih ringan serta tanpa batas minimal ancaman pidana).</a:t>
            </a:r>
          </a:p>
          <a:p>
            <a:pPr marL="228600" indent="-228600">
              <a:buFont typeface="+mj-lt"/>
              <a:buAutoNum type="arabicParenR"/>
            </a:pPr>
            <a:r>
              <a:rPr lang="af-ZA" sz="1400" dirty="0"/>
              <a:t>Potensi ancaman pidana tidak dapat diterapkan (terkait kumulasi pelampauan BML dan KBKL).</a:t>
            </a:r>
          </a:p>
          <a:p>
            <a:pPr marL="228600" indent="-228600">
              <a:buFont typeface="+mj-lt"/>
              <a:buAutoNum type="arabicParenR"/>
            </a:pPr>
            <a:r>
              <a:rPr lang="af-ZA" sz="1400" dirty="0"/>
              <a:t>Degradasi TPLH yang dilakukan korporasi (yang melakukan pembiaran terhadap kejahatan lingkungan, dan pengurangan pidana tambahan);</a:t>
            </a:r>
          </a:p>
          <a:p>
            <a:pPr marL="228600" indent="-228600">
              <a:buFont typeface="+mj-lt"/>
              <a:buAutoNum type="arabicParenR"/>
            </a:pPr>
            <a:r>
              <a:rPr lang="af-ZA" sz="1400" dirty="0"/>
              <a:t>TPLH mempunyai karakter sebagai TP dengan ketergantungan administratif yang kuat (2 tingkat atau lebih), tidak demikian dengan TP dalam KUHP yang dapat diterapkan langsung dalam peristiwa (1 tingkat). </a:t>
            </a:r>
          </a:p>
        </p:txBody>
      </p:sp>
      <p:pic>
        <p:nvPicPr>
          <p:cNvPr id="6146" name="Picture 2" descr="KARIKATUR: DEMO GUGAT RKUHP">
            <a:extLst>
              <a:ext uri="{FF2B5EF4-FFF2-40B4-BE49-F238E27FC236}">
                <a16:creationId xmlns:a16="http://schemas.microsoft.com/office/drawing/2014/main" id="{218C1657-B984-CE4E-46E4-8C6B140EB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560" y="2036369"/>
            <a:ext cx="3684854" cy="260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99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TM16401375[[fn=Madison]]</Template>
  <TotalTime>770</TotalTime>
  <Words>1360</Words>
  <Application>Microsoft Office PowerPoint</Application>
  <PresentationFormat>Widescreen</PresentationFormat>
  <Paragraphs>99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Bahnschrift SemiLight Condensed</vt:lpstr>
      <vt:lpstr>Brush Script MT</vt:lpstr>
      <vt:lpstr>Courier New</vt:lpstr>
      <vt:lpstr>MS Shell Dlg 2</vt:lpstr>
      <vt:lpstr>Wingdings</vt:lpstr>
      <vt:lpstr>Wingdings 3</vt:lpstr>
      <vt:lpstr>Madison</vt:lpstr>
      <vt:lpstr>TINDAK PIDANA LINGKUNGAN HIDUP DALAM RKUHP (BARU) (PERSPEKTIF HUKUM LINGKUNGAN)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RKUHP  DALAM PERSPEKTIF HUKUM LINGKUNGAN</dc:title>
  <dc:creator>ASUS</dc:creator>
  <cp:lastModifiedBy>ASUS</cp:lastModifiedBy>
  <cp:revision>131</cp:revision>
  <dcterms:created xsi:type="dcterms:W3CDTF">2022-11-10T06:30:16Z</dcterms:created>
  <dcterms:modified xsi:type="dcterms:W3CDTF">2022-11-15T02:25:40Z</dcterms:modified>
</cp:coreProperties>
</file>