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  <p:sldMasterId id="2147483703" r:id="rId4"/>
    <p:sldMasterId id="2147483721" r:id="rId5"/>
    <p:sldMasterId id="2147484106" r:id="rId6"/>
  </p:sldMasterIdLst>
  <p:notesMasterIdLst>
    <p:notesMasterId r:id="rId32"/>
  </p:notesMasterIdLst>
  <p:sldIdLst>
    <p:sldId id="548" r:id="rId7"/>
    <p:sldId id="256" r:id="rId8"/>
    <p:sldId id="292" r:id="rId9"/>
    <p:sldId id="502" r:id="rId10"/>
    <p:sldId id="503" r:id="rId11"/>
    <p:sldId id="366" r:id="rId12"/>
    <p:sldId id="504" r:id="rId13"/>
    <p:sldId id="505" r:id="rId14"/>
    <p:sldId id="369" r:id="rId15"/>
    <p:sldId id="499" r:id="rId16"/>
    <p:sldId id="507" r:id="rId17"/>
    <p:sldId id="511" r:id="rId18"/>
    <p:sldId id="508" r:id="rId19"/>
    <p:sldId id="506" r:id="rId20"/>
    <p:sldId id="501" r:id="rId21"/>
    <p:sldId id="322" r:id="rId22"/>
    <p:sldId id="553" r:id="rId23"/>
    <p:sldId id="554" r:id="rId24"/>
    <p:sldId id="551" r:id="rId25"/>
    <p:sldId id="555" r:id="rId26"/>
    <p:sldId id="556" r:id="rId27"/>
    <p:sldId id="552" r:id="rId28"/>
    <p:sldId id="509" r:id="rId29"/>
    <p:sldId id="549" r:id="rId30"/>
    <p:sldId id="500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07954E-E7FC-0EF6-65CF-DAD6643D53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DCB4A-675E-1ABD-8AA5-9B150A9BA9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FE49D1-129C-451A-B5AF-03ADDBF2B613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F0CC820-05B0-441D-5964-A93E8FA6F5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739686-F37B-4F0A-2287-E059DC056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0ED77-9B3D-A9F7-F633-3E5D5C4DE7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024E5-0844-C90B-37BB-4533789E8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F8CA60-B2D7-4A51-9956-969FBB9F6AD2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9BB85-FB69-F237-2442-851ADC0B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62B4-065A-4CDE-8FAE-5188B00B940A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E77D-6120-6564-85FF-29C292F1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E4436-DCD1-3C69-3BCA-8E35BE62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97D77-A49D-401C-B26B-CBB9729461C1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85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20CFF-58F9-0CD0-88FF-A66957A0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4C6D-DB59-47EE-846F-D822F98A0543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75ED0-7A99-BE0C-5825-7B8027DB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FFE82-B6BA-DB4F-53BC-1706B47E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C5C5-823D-469E-879A-C60EE71D230A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9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99ADF-399E-3F56-E167-2A3DCA90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8C41-6826-4E62-AB86-223535278D3C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335B9-0AF2-009D-8AB8-3B60171E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20A8A-C30F-BD9D-63AE-4DFEE4B4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8279-CD53-4E58-8121-E74C64362F19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877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572E2-F2E4-5DD8-C933-7892E2EED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pic>
        <p:nvPicPr>
          <p:cNvPr id="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881C044C-8EFA-1A3E-D026-535C4D7D8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0" y="165100"/>
            <a:ext cx="13128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A60816F6-CD26-3DBD-E148-97848EB64C65}"/>
              </a:ext>
            </a:extLst>
          </p:cNvPr>
          <p:cNvCxnSpPr/>
          <p:nvPr userDrawn="1"/>
        </p:nvCxnSpPr>
        <p:spPr>
          <a:xfrm>
            <a:off x="-7938" y="1090613"/>
            <a:ext cx="1023143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84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80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rgbClr val="507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>
            <a:extLst>
              <a:ext uri="{FF2B5EF4-FFF2-40B4-BE49-F238E27FC236}">
                <a16:creationId xmlns:a16="http://schemas.microsoft.com/office/drawing/2014/main" id="{05C99F1D-700E-A7AE-096F-1CBAB375A796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12192001 w 12192001"/>
              <a:gd name="connsiteY0" fmla="*/ 0 h 6858000"/>
              <a:gd name="connsiteX1" fmla="*/ 3518686 w 12192001"/>
              <a:gd name="connsiteY1" fmla="*/ 0 h 6858000"/>
              <a:gd name="connsiteX2" fmla="*/ 0 w 12192001"/>
              <a:gd name="connsiteY2" fmla="*/ 3092154 h 6858000"/>
              <a:gd name="connsiteX3" fmla="*/ 0 w 12192001"/>
              <a:gd name="connsiteY3" fmla="*/ 6858000 h 6858000"/>
              <a:gd name="connsiteX4" fmla="*/ 5603032 w 12192001"/>
              <a:gd name="connsiteY4" fmla="*/ 6858000 h 6858000"/>
              <a:gd name="connsiteX5" fmla="*/ 12192001 w 12192001"/>
              <a:gd name="connsiteY5" fmla="*/ 10677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3518686" y="0"/>
                </a:lnTo>
                <a:lnTo>
                  <a:pt x="0" y="3092154"/>
                </a:lnTo>
                <a:lnTo>
                  <a:pt x="0" y="6858000"/>
                </a:lnTo>
                <a:lnTo>
                  <a:pt x="5603032" y="6858000"/>
                </a:lnTo>
                <a:lnTo>
                  <a:pt x="12192001" y="10677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07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6340C4-DC6C-71F4-AAC9-4FA38DBD6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FEE2CAFE-E02A-D4C0-F3F5-80A8BEE5A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0" y="165100"/>
            <a:ext cx="13128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888DC2-2D6F-B76C-3A1D-70E8ACDBE7FF}"/>
              </a:ext>
            </a:extLst>
          </p:cNvPr>
          <p:cNvCxnSpPr/>
          <p:nvPr userDrawn="1"/>
        </p:nvCxnSpPr>
        <p:spPr>
          <a:xfrm>
            <a:off x="-7938" y="1090613"/>
            <a:ext cx="1023143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115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455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657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rgbClr val="507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63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48137-890D-EDC8-A5CE-747FB9EB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ADFE-842D-4901-8654-7705ECC56526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39799-67F7-9FC1-BF47-9A6D004B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21AF-8B2B-B6AA-B3D6-39ABEE57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E9D7E-3708-4770-8431-3C0536C957A0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9277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6D186A0D-26FF-1B81-D01F-7F7C8ED6C4EA}"/>
              </a:ext>
            </a:extLst>
          </p:cNvPr>
          <p:cNvSpPr/>
          <p:nvPr userDrawn="1"/>
        </p:nvSpPr>
        <p:spPr>
          <a:xfrm>
            <a:off x="0" y="4702175"/>
            <a:ext cx="12192000" cy="2155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734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69723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14A824-4EF0-CF52-7DB5-55ADCD20E5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D32D4BAF-D098-C27B-22D0-A08BBD2E2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0" y="165100"/>
            <a:ext cx="13128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2CC539-159D-BC3C-5AC4-AD2E4ED393EB}"/>
              </a:ext>
            </a:extLst>
          </p:cNvPr>
          <p:cNvCxnSpPr/>
          <p:nvPr userDrawn="1"/>
        </p:nvCxnSpPr>
        <p:spPr>
          <a:xfrm>
            <a:off x="-7938" y="1090613"/>
            <a:ext cx="1023143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23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d-ID" altLang="ko-KR"/>
              <a:t>Klik untuk 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val="3956393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d-ID" altLang="ko-KR"/>
              <a:t>Klik untuk 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val="1973434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909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42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9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05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2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6B41C-595F-6E50-79F3-8FB5B849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7D9D-F5F4-4EB4-B335-ABBE1CFEE8B2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4463-01A5-49B1-EA14-80B1F82F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BA292-0AD6-70E0-280D-87E1D653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CCD8-D5F2-4FC8-9B1D-5D4804000CB9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8733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983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800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093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712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6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FF35A72-8FA5-165F-0CB6-1CA42B6F759D}"/>
              </a:ext>
            </a:extLst>
          </p:cNvPr>
          <p:cNvSpPr/>
          <p:nvPr userDrawn="1"/>
        </p:nvSpPr>
        <p:spPr>
          <a:xfrm>
            <a:off x="0" y="1658938"/>
            <a:ext cx="12192000" cy="308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C12342-1C54-E96A-F892-78B3AABF5A98}"/>
              </a:ext>
            </a:extLst>
          </p:cNvPr>
          <p:cNvSpPr/>
          <p:nvPr userDrawn="1"/>
        </p:nvSpPr>
        <p:spPr>
          <a:xfrm>
            <a:off x="0" y="1466850"/>
            <a:ext cx="12192000" cy="144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d-ID" altLang="ko-KR"/>
              <a:t>Klik untuk edit gaya teks Master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0" y="1659657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id-ID" altLang="ko-KR" noProof="0"/>
              <a:t>Klik ikon untuk menambahkan gambar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79585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B2B02FE-A70C-31A8-F9FA-AB5FE2F3B031}"/>
              </a:ext>
            </a:extLst>
          </p:cNvPr>
          <p:cNvSpPr/>
          <p:nvPr userDrawn="1"/>
        </p:nvSpPr>
        <p:spPr>
          <a:xfrm>
            <a:off x="-12700" y="4165600"/>
            <a:ext cx="12209463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                     </a:t>
            </a:r>
            <a:endParaRPr lang="ko-KR" alt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d-ID" altLang="ko-KR"/>
              <a:t>Klik untuk edit gaya teks Master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-17687" y="1563871"/>
            <a:ext cx="12209687" cy="2606653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d-ID" altLang="ko-KR" noProof="0"/>
              <a:t>Klik ikon untuk menambahkan gambar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17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E29888C-8438-9342-4DF5-0CEDE8D37F39}"/>
              </a:ext>
            </a:extLst>
          </p:cNvPr>
          <p:cNvSpPr/>
          <p:nvPr userDrawn="1"/>
        </p:nvSpPr>
        <p:spPr>
          <a:xfrm>
            <a:off x="0" y="2058988"/>
            <a:ext cx="12192000" cy="2879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B6E42AF-10BA-BB14-907E-2A6355AB961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794500" y="1550988"/>
            <a:ext cx="4845050" cy="3811587"/>
            <a:chOff x="2444748" y="555045"/>
            <a:chExt cx="7282048" cy="5727454"/>
          </a:xfrm>
        </p:grpSpPr>
        <p:sp>
          <p:nvSpPr>
            <p:cNvPr id="4" name="Freeform: Shape 10">
              <a:extLst>
                <a:ext uri="{FF2B5EF4-FFF2-40B4-BE49-F238E27FC236}">
                  <a16:creationId xmlns:a16="http://schemas.microsoft.com/office/drawing/2014/main" id="{BB3CA703-C6C1-72DE-5119-DB93D918C2A8}"/>
                </a:ext>
              </a:extLst>
            </p:cNvPr>
            <p:cNvSpPr/>
            <p:nvPr/>
          </p:nvSpPr>
          <p:spPr>
            <a:xfrm>
              <a:off x="4964356" y="5442822"/>
              <a:ext cx="2168868" cy="818209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: Shape 11">
              <a:extLst>
                <a:ext uri="{FF2B5EF4-FFF2-40B4-BE49-F238E27FC236}">
                  <a16:creationId xmlns:a16="http://schemas.microsoft.com/office/drawing/2014/main" id="{3907D552-CD9D-BB30-6A97-7B5B9DB4E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48" y="555045"/>
              <a:ext cx="7282048" cy="4950157"/>
            </a:xfrm>
            <a:custGeom>
              <a:avLst/>
              <a:gdLst>
                <a:gd name="T0" fmla="*/ 7038632 w 7282048"/>
                <a:gd name="T1" fmla="*/ 30683 h 4950157"/>
                <a:gd name="T2" fmla="*/ 3704436 w 7282048"/>
                <a:gd name="T3" fmla="*/ 30683 h 4950157"/>
                <a:gd name="T4" fmla="*/ 3589886 w 7282048"/>
                <a:gd name="T5" fmla="*/ 30683 h 4950157"/>
                <a:gd name="T6" fmla="*/ 259781 w 7282048"/>
                <a:gd name="T7" fmla="*/ 30683 h 4950157"/>
                <a:gd name="T8" fmla="*/ 30683 w 7282048"/>
                <a:gd name="T9" fmla="*/ 259781 h 4950157"/>
                <a:gd name="T10" fmla="*/ 30683 w 7282048"/>
                <a:gd name="T11" fmla="*/ 4698558 h 4950157"/>
                <a:gd name="T12" fmla="*/ 239326 w 7282048"/>
                <a:gd name="T13" fmla="*/ 4931748 h 4950157"/>
                <a:gd name="T14" fmla="*/ 7042723 w 7282048"/>
                <a:gd name="T15" fmla="*/ 4931748 h 4950157"/>
                <a:gd name="T16" fmla="*/ 7251366 w 7282048"/>
                <a:gd name="T17" fmla="*/ 4698558 h 4950157"/>
                <a:gd name="T18" fmla="*/ 7251366 w 7282048"/>
                <a:gd name="T19" fmla="*/ 259781 h 4950157"/>
                <a:gd name="T20" fmla="*/ 7038632 w 7282048"/>
                <a:gd name="T21" fmla="*/ 30683 h 4950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02C55F03-C1D2-4CA8-C74D-C683C3996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599" y="5435655"/>
              <a:ext cx="490925" cy="81821"/>
            </a:xfrm>
            <a:custGeom>
              <a:avLst/>
              <a:gdLst>
                <a:gd name="T0" fmla="*/ 32212 w 490924"/>
                <a:gd name="T1" fmla="*/ 30683 h 81820"/>
                <a:gd name="T2" fmla="*/ 64939 w 490924"/>
                <a:gd name="T3" fmla="*/ 71622 h 81820"/>
                <a:gd name="T4" fmla="*/ 461800 w 490924"/>
                <a:gd name="T5" fmla="*/ 71622 h 81820"/>
                <a:gd name="T6" fmla="*/ 498619 w 490924"/>
                <a:gd name="T7" fmla="*/ 30683 h 81820"/>
                <a:gd name="T8" fmla="*/ 32212 w 490924"/>
                <a:gd name="T9" fmla="*/ 30683 h 81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7" name="Freeform: Shape 13">
              <a:extLst>
                <a:ext uri="{FF2B5EF4-FFF2-40B4-BE49-F238E27FC236}">
                  <a16:creationId xmlns:a16="http://schemas.microsoft.com/office/drawing/2014/main" id="{3D33BDA7-E894-4FE5-6D50-E33BC7063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568" y="595956"/>
              <a:ext cx="7200228" cy="4336501"/>
            </a:xfrm>
            <a:custGeom>
              <a:avLst/>
              <a:gdLst>
                <a:gd name="T0" fmla="*/ 6973204 w 7200227"/>
                <a:gd name="T1" fmla="*/ 30683 h 4336501"/>
                <a:gd name="T2" fmla="*/ 3671736 w 7200227"/>
                <a:gd name="T3" fmla="*/ 30683 h 4336501"/>
                <a:gd name="T4" fmla="*/ 3561249 w 7200227"/>
                <a:gd name="T5" fmla="*/ 30683 h 4336501"/>
                <a:gd name="T6" fmla="*/ 259781 w 7200227"/>
                <a:gd name="T7" fmla="*/ 30683 h 4336501"/>
                <a:gd name="T8" fmla="*/ 30683 w 7200227"/>
                <a:gd name="T9" fmla="*/ 231144 h 4336501"/>
                <a:gd name="T10" fmla="*/ 30683 w 7200227"/>
                <a:gd name="T11" fmla="*/ 4330365 h 4336501"/>
                <a:gd name="T12" fmla="*/ 7185938 w 7200227"/>
                <a:gd name="T13" fmla="*/ 4330365 h 4336501"/>
                <a:gd name="T14" fmla="*/ 7185938 w 7200227"/>
                <a:gd name="T15" fmla="*/ 231144 h 4336501"/>
                <a:gd name="T16" fmla="*/ 6973204 w 7200227"/>
                <a:gd name="T17" fmla="*/ 30683 h 43365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8" name="Freeform: Shape 14">
              <a:extLst>
                <a:ext uri="{FF2B5EF4-FFF2-40B4-BE49-F238E27FC236}">
                  <a16:creationId xmlns:a16="http://schemas.microsoft.com/office/drawing/2014/main" id="{600723F3-9964-EA5F-6452-06D30F056383}"/>
                </a:ext>
              </a:extLst>
            </p:cNvPr>
            <p:cNvSpPr/>
            <p:nvPr/>
          </p:nvSpPr>
          <p:spPr>
            <a:xfrm>
              <a:off x="4969128" y="6160842"/>
              <a:ext cx="2168868" cy="121657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970C1AA0-7077-1908-105E-B703795EB260}"/>
                </a:ext>
              </a:extLst>
            </p:cNvPr>
            <p:cNvSpPr/>
            <p:nvPr/>
          </p:nvSpPr>
          <p:spPr>
            <a:xfrm>
              <a:off x="2480539" y="4903711"/>
              <a:ext cx="7200924" cy="572507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2DDA1834-F508-528C-7FEE-6172C199F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714" y="910966"/>
              <a:ext cx="6676116" cy="3763756"/>
            </a:xfrm>
            <a:custGeom>
              <a:avLst/>
              <a:gdLst>
                <a:gd name="T0" fmla="*/ 45390 w 6586571"/>
                <a:gd name="T1" fmla="*/ 30683 h 3763755"/>
                <a:gd name="T2" fmla="*/ 9710545 w 6586571"/>
                <a:gd name="T3" fmla="*/ 30683 h 3763755"/>
                <a:gd name="T4" fmla="*/ 9710545 w 6586571"/>
                <a:gd name="T5" fmla="*/ 3753557 h 3763755"/>
                <a:gd name="T6" fmla="*/ 45390 w 6586571"/>
                <a:gd name="T7" fmla="*/ 3753557 h 37637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1410F945-6F0D-97A2-71D0-88B783E46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591" y="939518"/>
              <a:ext cx="3769239" cy="3736342"/>
            </a:xfrm>
            <a:custGeom>
              <a:avLst/>
              <a:gdLst>
                <a:gd name="T0" fmla="*/ 523775 w 3976489"/>
                <a:gd name="T1" fmla="*/ 0 h 4035268"/>
                <a:gd name="T2" fmla="*/ 842099 w 3976489"/>
                <a:gd name="T3" fmla="*/ 1141 h 4035268"/>
                <a:gd name="T4" fmla="*/ 840366 w 3976489"/>
                <a:gd name="T5" fmla="*/ 433038 h 4035268"/>
                <a:gd name="T6" fmla="*/ 0 w 3976489"/>
                <a:gd name="T7" fmla="*/ 433038 h 40352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sp>
        <p:nvSpPr>
          <p:cNvPr id="2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d-ID" altLang="ko-KR"/>
              <a:t>Klik untuk edit gaya teks Master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977076" y="1757971"/>
            <a:ext cx="4485871" cy="2554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id-ID" altLang="ko-KR" noProof="0"/>
              <a:t>Klik ikon untuk menambahkan gambar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36383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1953B45-B1C7-7937-076E-25774421AB0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53038" y="595313"/>
            <a:ext cx="6372225" cy="5821362"/>
            <a:chOff x="7192629" y="1828167"/>
            <a:chExt cx="3658514" cy="3342357"/>
          </a:xfrm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ABC5501E-E72D-3094-155B-02659FD38AAE}"/>
                </a:ext>
              </a:extLst>
            </p:cNvPr>
            <p:cNvSpPr/>
            <p:nvPr userDrawn="1"/>
          </p:nvSpPr>
          <p:spPr>
            <a:xfrm rot="14821187">
              <a:off x="7343420" y="1881545"/>
              <a:ext cx="3138188" cy="3439769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7ECCDA04-66A7-DA2D-7AFB-6358C0BA9BFF}"/>
                </a:ext>
              </a:extLst>
            </p:cNvPr>
            <p:cNvSpPr/>
            <p:nvPr userDrawn="1"/>
          </p:nvSpPr>
          <p:spPr>
            <a:xfrm rot="11086192">
              <a:off x="7805116" y="2070618"/>
              <a:ext cx="3046027" cy="2942222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2EA36164-7675-53FB-31E3-23BBCDD9836F}"/>
                </a:ext>
              </a:extLst>
            </p:cNvPr>
            <p:cNvSpPr/>
            <p:nvPr userDrawn="1"/>
          </p:nvSpPr>
          <p:spPr>
            <a:xfrm rot="1044868">
              <a:off x="7316585" y="1828167"/>
              <a:ext cx="3190946" cy="3082589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d-ID" altLang="ko-KR" noProof="0"/>
              <a:t>Klik ikon untuk menambahkan gambar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0099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0388"/>
            <a:ext cx="3833813" cy="49514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8325"/>
            <a:ext cx="6248400" cy="5656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342A-BA88-A8E6-88F4-2F2488F1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5929313"/>
            <a:ext cx="38147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2D7C3E-4622-4DE0-8A97-1404C4322A69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F44B9-5BA0-13E4-4A8C-7699478C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" y="6315075"/>
            <a:ext cx="38147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B0378-59FC-21E0-FB28-4571FC8B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3" y="5607050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4F48FE-54DD-49A4-B2ED-123ABA753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7563DF-612C-EA3F-10F3-5B90ED9C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FF9A-C11F-4EE9-AD00-B5D91061A62D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AAF4F8-89FE-CF6F-30CE-6800365E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79C89D-1EDC-4456-ABD6-0074DD23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FB1A-C056-4063-9B39-A59F31AE637C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2319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89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103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904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rgbClr val="507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03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149C4B3C-E79E-70C5-092B-7A9ABCEFC1AD}"/>
              </a:ext>
            </a:extLst>
          </p:cNvPr>
          <p:cNvSpPr/>
          <p:nvPr userDrawn="1"/>
        </p:nvSpPr>
        <p:spPr>
          <a:xfrm>
            <a:off x="0" y="4702175"/>
            <a:ext cx="12192000" cy="2155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21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10436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0388"/>
            <a:ext cx="3833813" cy="49514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8325"/>
            <a:ext cx="6248400" cy="5656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7D60-B042-650E-BBDA-5988AA9E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5929313"/>
            <a:ext cx="38147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2E33E1-A766-4695-872F-260CE7881C28}" type="datetimeFigureOut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CE6D5-15A5-8BCB-5C15-EF464A17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" y="6315075"/>
            <a:ext cx="38147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151-F3F1-CF0E-523C-823B9EE6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3" y="5607050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BCB490-97CB-47D4-92A4-3C135A107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9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37EC09-319C-0411-ED1C-9D6EB68F3F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F84DC325-BFE2-75A1-E010-4A80B45CA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0" y="165100"/>
            <a:ext cx="13128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73A066-AE44-FEE4-A06E-926DA9E155CB}"/>
              </a:ext>
            </a:extLst>
          </p:cNvPr>
          <p:cNvCxnSpPr/>
          <p:nvPr userDrawn="1"/>
        </p:nvCxnSpPr>
        <p:spPr>
          <a:xfrm>
            <a:off x="-7938" y="1090613"/>
            <a:ext cx="1023143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79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B0A95F-8E0F-215A-434C-6676A5C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D357-0DB8-488C-BAD0-B9201DC5A90A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7AAE58-BA49-0A35-0690-EFE63C2E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86F0A5-E5C3-75B4-467E-80897C96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896B-C66E-49F6-AB3B-0E44E30EC2E9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354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AE04A9-526F-467E-9FD3-C759E2C4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8C45-4E01-4334-B935-7327F093CA48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DBE1C9-40B4-F3C8-520C-32D2DF1E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589824-C0D4-7F5A-43B1-662017A9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93D1-2311-45BD-B590-B675AEB0EED9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6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C2C7AC-5131-17AC-758E-00BF6192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6CA-8FBB-4AB0-AE95-B7018A6655F5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483A8A-384A-D497-3486-C2283206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A3950A-3C12-1F7F-EBD2-6602FEEB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BCAB-7E90-439D-8AF4-EEBECB4EC288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771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EB30B0-2730-BA62-E8C1-D1E47C7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4B25-356F-401C-B8E9-4C492EC5A30B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110A97-BD5D-2248-6008-EA93A4D4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DC4A96-1B61-E3B2-6B38-E33B4016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6FD6-C935-47B4-A378-E704F2787D44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351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6FE2C2-CE50-1BF2-FBB9-0295FB01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1AE2-7CCA-417A-B1B3-9E79DC678B27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D33A3B-6D9D-3C4F-8966-BFB8B293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9B5D29-ABD1-81AF-86A1-F82F83A0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3E1A-0830-48FB-859C-2E53335C33F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798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5F4A8F-079C-5F60-7ACE-27E04EFE1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F7EDFB-2CD7-079F-F782-C429ECEAC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D570E-D85B-19A7-C77A-50006DEA7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577E89-5704-46EE-8807-5A894ABF4AD0}" type="datetimeFigureOut">
              <a:rPr lang="en-ID"/>
              <a:pPr>
                <a:defRPr/>
              </a:pPr>
              <a:t>10/10/2022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CE14-E1EA-8CDA-2D50-BED93CD73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54FF9-8BB8-08D5-9E1F-858B3EBF5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8CFDD-8E3A-4E25-9790-A79281D594F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  <p:sldLayoutId id="2147484642" r:id="rId12"/>
    <p:sldLayoutId id="214748466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47" r:id="rId3"/>
    <p:sldLayoutId id="2147484648" r:id="rId4"/>
    <p:sldLayoutId id="2147484635" r:id="rId5"/>
    <p:sldLayoutId id="2147484649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  <p:sldLayoutId id="2147484659" r:id="rId13"/>
    <p:sldLayoutId id="2147484660" r:id="rId14"/>
    <p:sldLayoutId id="2147484661" r:id="rId15"/>
    <p:sldLayoutId id="2147484662" r:id="rId16"/>
    <p:sldLayoutId id="214748466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65" r:id="rId3"/>
    <p:sldLayoutId id="2147484666" r:id="rId4"/>
    <p:sldLayoutId id="2147484641" r:id="rId5"/>
    <p:sldLayoutId id="2147484667" r:id="rId6"/>
    <p:sldLayoutId id="2147484668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>
            <a:extLst>
              <a:ext uri="{FF2B5EF4-FFF2-40B4-BE49-F238E27FC236}">
                <a16:creationId xmlns:a16="http://schemas.microsoft.com/office/drawing/2014/main" id="{7078B0A5-A3F4-04B8-7621-44289D324281}"/>
              </a:ext>
            </a:extLst>
          </p:cNvPr>
          <p:cNvGrpSpPr>
            <a:grpSpLocks/>
          </p:cNvGrpSpPr>
          <p:nvPr/>
        </p:nvGrpSpPr>
        <p:grpSpPr bwMode="auto">
          <a:xfrm>
            <a:off x="0" y="-57150"/>
            <a:ext cx="12212638" cy="6972300"/>
            <a:chOff x="-21019" y="-114354"/>
            <a:chExt cx="12213019" cy="6972355"/>
          </a:xfrm>
        </p:grpSpPr>
        <p:pic>
          <p:nvPicPr>
            <p:cNvPr id="17413" name="Picture 11" descr="Image result for Tujuan Disiplin">
              <a:extLst>
                <a:ext uri="{FF2B5EF4-FFF2-40B4-BE49-F238E27FC236}">
                  <a16:creationId xmlns:a16="http://schemas.microsoft.com/office/drawing/2014/main" id="{73DB74E7-8911-9691-B97F-E69597C4D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1">
              <a:extLst>
                <a:ext uri="{FF2B5EF4-FFF2-40B4-BE49-F238E27FC236}">
                  <a16:creationId xmlns:a16="http://schemas.microsoft.com/office/drawing/2014/main" id="{C63936F2-C8D3-2DCC-9CCE-D5C58ECA5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19" y="-114354"/>
              <a:ext cx="12213019" cy="6946627"/>
            </a:xfrm>
            <a:prstGeom prst="rect">
              <a:avLst/>
            </a:prstGeom>
            <a:solidFill>
              <a:srgbClr val="7A0000">
                <a:alpha val="6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id="{EA512E3D-3891-A8DE-B0AE-CCE36363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74" y="132892"/>
              <a:ext cx="1280271" cy="146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Title 1">
            <a:extLst>
              <a:ext uri="{FF2B5EF4-FFF2-40B4-BE49-F238E27FC236}">
                <a16:creationId xmlns:a16="http://schemas.microsoft.com/office/drawing/2014/main" id="{2DEC0D27-A1B2-F433-8182-CD0CE1665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10515600" cy="1325563"/>
          </a:xfrm>
        </p:spPr>
        <p:txBody>
          <a:bodyPr/>
          <a:lstStyle/>
          <a:p>
            <a:r>
              <a:rPr lang="en-US" alt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VITAE</a:t>
            </a:r>
            <a:endParaRPr lang="en-ID" alt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FB4F94F4-8DA0-6A20-456F-DE79F599BE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90910" y="1550393"/>
            <a:ext cx="7068689" cy="5139927"/>
          </a:xfrm>
        </p:spPr>
        <p:txBody>
          <a:bodyPr/>
          <a:lstStyle/>
          <a:p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</a:t>
            </a:r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Dokter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FK UNS</a:t>
            </a:r>
          </a:p>
          <a:p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</a:t>
            </a:r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Spesialis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BTKV FKUI</a:t>
            </a:r>
          </a:p>
          <a:p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Vaskular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Endovaskular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Kolegium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BTKV</a:t>
            </a:r>
          </a:p>
          <a:p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STIH IBLAM</a:t>
            </a:r>
          </a:p>
          <a:p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Magister Hukum Kesehatan UPN Veteran</a:t>
            </a:r>
          </a:p>
          <a:p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 Universitas Borobudur</a:t>
            </a:r>
          </a:p>
          <a:p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LEMHANAS RI Angkatan II / 2022</a:t>
            </a:r>
          </a:p>
          <a:p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Jendral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HBTKVI</a:t>
            </a:r>
          </a:p>
          <a:p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Komnas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Kesehatan</a:t>
            </a:r>
          </a:p>
          <a:p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IVAA</a:t>
            </a:r>
          </a:p>
          <a:p>
            <a:r>
              <a:rPr lang="en-US" alt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MKDKI 2022 - 2027</a:t>
            </a:r>
            <a:endParaRPr lang="en-ID" altLang="en-U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A0D05-FD8F-45A5-8AF6-2ACCDE898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599" y="1282821"/>
            <a:ext cx="3426618" cy="51399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3B742EFC-C97B-BBD4-6DBC-1531F481575F}"/>
              </a:ext>
            </a:extLst>
          </p:cNvPr>
          <p:cNvSpPr/>
          <p:nvPr/>
        </p:nvSpPr>
        <p:spPr>
          <a:xfrm>
            <a:off x="7731125" y="3587750"/>
            <a:ext cx="2179638" cy="2274888"/>
          </a:xfrm>
          <a:prstGeom prst="mathMultiply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>
              <a:solidFill>
                <a:prstClr val="white"/>
              </a:solidFill>
            </a:endParaRPr>
          </a:p>
        </p:txBody>
      </p:sp>
      <p:grpSp>
        <p:nvGrpSpPr>
          <p:cNvPr id="25603" name="Group 4">
            <a:extLst>
              <a:ext uri="{FF2B5EF4-FFF2-40B4-BE49-F238E27FC236}">
                <a16:creationId xmlns:a16="http://schemas.microsoft.com/office/drawing/2014/main" id="{861E0C9E-92F4-121E-97FA-3C3DE9CF6B3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715125" cy="6184900"/>
            <a:chOff x="0" y="672361"/>
            <a:chExt cx="6715125" cy="6185639"/>
          </a:xfrm>
        </p:grpSpPr>
        <p:pic>
          <p:nvPicPr>
            <p:cNvPr id="25614" name="Picture 2">
              <a:extLst>
                <a:ext uri="{FF2B5EF4-FFF2-40B4-BE49-F238E27FC236}">
                  <a16:creationId xmlns:a16="http://schemas.microsoft.com/office/drawing/2014/main" id="{F894495D-B18F-3998-7419-55340750C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361"/>
              <a:ext cx="6715125" cy="601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8400DB-2160-C630-D212-1048685207A4}"/>
                </a:ext>
              </a:extLst>
            </p:cNvPr>
            <p:cNvSpPr/>
            <p:nvPr/>
          </p:nvSpPr>
          <p:spPr>
            <a:xfrm>
              <a:off x="0" y="2191781"/>
              <a:ext cx="6715125" cy="4666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>
                <a:solidFill>
                  <a:prstClr val="white"/>
                </a:solidFill>
              </a:endParaRPr>
            </a:p>
          </p:txBody>
        </p:sp>
      </p:grpSp>
      <p:pic>
        <p:nvPicPr>
          <p:cNvPr id="25604" name="Picture 6">
            <a:extLst>
              <a:ext uri="{FF2B5EF4-FFF2-40B4-BE49-F238E27FC236}">
                <a16:creationId xmlns:a16="http://schemas.microsoft.com/office/drawing/2014/main" id="{23D44562-B682-7801-9B9F-2DB61BBAB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689100"/>
            <a:ext cx="62420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>
            <a:extLst>
              <a:ext uri="{FF2B5EF4-FFF2-40B4-BE49-F238E27FC236}">
                <a16:creationId xmlns:a16="http://schemas.microsoft.com/office/drawing/2014/main" id="{BE38CF18-CB46-7E72-77E2-B5147A5E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219575"/>
            <a:ext cx="6564312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2D36FAC-911D-097D-94A7-D4F2A5228110}"/>
              </a:ext>
            </a:extLst>
          </p:cNvPr>
          <p:cNvSpPr txBox="1">
            <a:spLocks/>
          </p:cNvSpPr>
          <p:nvPr/>
        </p:nvSpPr>
        <p:spPr>
          <a:xfrm>
            <a:off x="5111750" y="406400"/>
            <a:ext cx="6715125" cy="93821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PERKONSIL 4/2011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DISIPLIN PROFESI DOKTER &amp;DOKTER GIGI 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CEF9B1A-5A6B-212A-CCEA-2DB11CB322F1}"/>
              </a:ext>
            </a:extLst>
          </p:cNvPr>
          <p:cNvSpPr txBox="1">
            <a:spLocks/>
          </p:cNvSpPr>
          <p:nvPr/>
        </p:nvSpPr>
        <p:spPr>
          <a:xfrm>
            <a:off x="5240338" y="2159000"/>
            <a:ext cx="6715125" cy="13176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PERKONSIL 50/2017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 CARA PENANGANAN PENGADUAN DISIPLIN DOKTER &amp;DOKTER GIGI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8C7700-A5A4-A881-196F-92AE9375A98C}"/>
              </a:ext>
            </a:extLst>
          </p:cNvPr>
          <p:cNvSpPr txBox="1"/>
          <p:nvPr/>
        </p:nvSpPr>
        <p:spPr>
          <a:xfrm>
            <a:off x="5862638" y="3929063"/>
            <a:ext cx="6092825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D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Pasal</a:t>
            </a:r>
            <a:r>
              <a:rPr lang="en-ID" sz="2000" dirty="0">
                <a:solidFill>
                  <a:prstClr val="black"/>
                </a:solidFill>
                <a:latin typeface="Arial" panose="020B0604020202020204" pitchFamily="34" charset="0"/>
              </a:rPr>
              <a:t> 79</a:t>
            </a:r>
          </a:p>
          <a:p>
            <a:pPr marL="457200" indent="-457200">
              <a:buFont typeface="+mj-lt"/>
              <a:buAutoNum type="arabicParenR" startAt="4"/>
              <a:defRPr/>
            </a:pPr>
            <a:r>
              <a:rPr lang="en-ID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Putusan</a:t>
            </a:r>
            <a:r>
              <a:rPr lang="en-ID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Arial" panose="020B0604020202020204" pitchFamily="34" charset="0"/>
              </a:rPr>
              <a:t>mengenai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Arial" panose="020B0604020202020204" pitchFamily="34" charset="0"/>
              </a:rPr>
              <a:t>pelanggaran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disiplin</a:t>
            </a:r>
            <a:r>
              <a:rPr lang="en-ID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Dokter</a:t>
            </a:r>
            <a:r>
              <a:rPr lang="en-ID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dan </a:t>
            </a:r>
            <a:r>
              <a:rPr lang="en-ID" dirty="0" err="1">
                <a:solidFill>
                  <a:prstClr val="black"/>
                </a:solidFill>
                <a:latin typeface="Arial" panose="020B0604020202020204" pitchFamily="34" charset="0"/>
              </a:rPr>
              <a:t>Dokter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sz="1600" dirty="0">
                <a:solidFill>
                  <a:prstClr val="black"/>
                </a:solidFill>
                <a:latin typeface="Arial" panose="020B0604020202020204" pitchFamily="34" charset="0"/>
              </a:rPr>
              <a:t>Gigi, </a:t>
            </a:r>
            <a:r>
              <a:rPr lang="en-ID" dirty="0" err="1">
                <a:solidFill>
                  <a:prstClr val="black"/>
                </a:solidFill>
                <a:latin typeface="Arial" panose="020B0604020202020204" pitchFamily="34" charset="0"/>
              </a:rPr>
              <a:t>tidak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Arial" panose="020B0604020202020204" pitchFamily="34" charset="0"/>
              </a:rPr>
              <a:t>merupakan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Arial" panose="020B0604020202020204" pitchFamily="34" charset="0"/>
              </a:rPr>
              <a:t>alat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Arial" panose="020B0604020202020204" pitchFamily="34" charset="0"/>
              </a:rPr>
              <a:t>bukti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 di </a:t>
            </a:r>
            <a:r>
              <a:rPr lang="en-ID" dirty="0" err="1">
                <a:solidFill>
                  <a:prstClr val="black"/>
                </a:solidFill>
                <a:latin typeface="Arial" panose="020B0604020202020204" pitchFamily="34" charset="0"/>
              </a:rPr>
              <a:t>bidang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Arial" panose="020B0604020202020204" pitchFamily="34" charset="0"/>
              </a:rPr>
              <a:t>hukum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Arial" panose="020B0604020202020204" pitchFamily="34" charset="0"/>
              </a:rPr>
              <a:t>pidana</a:t>
            </a:r>
            <a:r>
              <a:rPr lang="en-ID" dirty="0">
                <a:solidFill>
                  <a:prstClr val="black"/>
                </a:solidFill>
                <a:latin typeface="Arial" panose="020B0604020202020204" pitchFamily="34" charset="0"/>
              </a:rPr>
              <a:t> dan </a:t>
            </a:r>
            <a:r>
              <a:rPr lang="en-ID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perdata</a:t>
            </a:r>
            <a:r>
              <a:rPr lang="en-ID" sz="16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en-ID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4C6A1A-FC88-E5ED-F311-127DBEE069CD}"/>
              </a:ext>
            </a:extLst>
          </p:cNvPr>
          <p:cNvSpPr/>
          <p:nvPr/>
        </p:nvSpPr>
        <p:spPr>
          <a:xfrm>
            <a:off x="1101725" y="4219575"/>
            <a:ext cx="4760913" cy="9493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Panah Bawah Kurva 17">
            <a:extLst>
              <a:ext uri="{FF2B5EF4-FFF2-40B4-BE49-F238E27FC236}">
                <a16:creationId xmlns:a16="http://schemas.microsoft.com/office/drawing/2014/main" id="{867E0322-47C0-EA33-0EC8-63493C55CB2F}"/>
              </a:ext>
            </a:extLst>
          </p:cNvPr>
          <p:cNvSpPr/>
          <p:nvPr/>
        </p:nvSpPr>
        <p:spPr>
          <a:xfrm rot="10800000" flipH="1">
            <a:off x="4510088" y="5627688"/>
            <a:ext cx="4398962" cy="885825"/>
          </a:xfrm>
          <a:prstGeom prst="curvedDownArrow">
            <a:avLst>
              <a:gd name="adj1" fmla="val 25000"/>
              <a:gd name="adj2" fmla="val 123330"/>
              <a:gd name="adj3" fmla="val 25000"/>
            </a:avLst>
          </a:prstGeom>
          <a:solidFill>
            <a:srgbClr val="C00000">
              <a:alpha val="416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7" name="Panah: Bawah 17">
            <a:extLst>
              <a:ext uri="{FF2B5EF4-FFF2-40B4-BE49-F238E27FC236}">
                <a16:creationId xmlns:a16="http://schemas.microsoft.com/office/drawing/2014/main" id="{E08A375C-29CA-8A3E-7879-2C4A30A83040}"/>
              </a:ext>
            </a:extLst>
          </p:cNvPr>
          <p:cNvSpPr/>
          <p:nvPr/>
        </p:nvSpPr>
        <p:spPr>
          <a:xfrm>
            <a:off x="8140700" y="1322388"/>
            <a:ext cx="796925" cy="78740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75000"/>
                </a:schemeClr>
              </a:gs>
              <a:gs pos="83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8466A8-7B4B-03CB-E9AA-743FD3B75661}"/>
              </a:ext>
            </a:extLst>
          </p:cNvPr>
          <p:cNvSpPr/>
          <p:nvPr/>
        </p:nvSpPr>
        <p:spPr>
          <a:xfrm>
            <a:off x="1577975" y="2159000"/>
            <a:ext cx="3044825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38BBBB8-6985-C652-6E56-ABE7374F0436}"/>
              </a:ext>
            </a:extLst>
          </p:cNvPr>
          <p:cNvSpPr txBox="1">
            <a:spLocks/>
          </p:cNvSpPr>
          <p:nvPr/>
        </p:nvSpPr>
        <p:spPr bwMode="auto">
          <a:xfrm rot="20718980">
            <a:off x="312738" y="1336675"/>
            <a:ext cx="3043237" cy="542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i="1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i="1">
                <a:solidFill>
                  <a:srgbClr val="262626"/>
                </a:solidFill>
                <a:latin typeface="Century Schoolbook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i="1">
                <a:solidFill>
                  <a:srgbClr val="262626"/>
                </a:solidFill>
                <a:latin typeface="Century Schoolbook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i="1">
                <a:solidFill>
                  <a:srgbClr val="262626"/>
                </a:solidFill>
                <a:latin typeface="Century Schoolbook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i="1">
                <a:solidFill>
                  <a:srgbClr val="262626"/>
                </a:solidFill>
                <a:latin typeface="Century Schoolbook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i="1">
                <a:solidFill>
                  <a:srgbClr val="262626"/>
                </a:solidFill>
                <a:latin typeface="Century Schoolbook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i="1">
                <a:solidFill>
                  <a:srgbClr val="262626"/>
                </a:solidFill>
                <a:latin typeface="Century Schoolbook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i="1">
                <a:solidFill>
                  <a:srgbClr val="262626"/>
                </a:solidFill>
                <a:latin typeface="Century Schoolbook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i="1">
                <a:solidFill>
                  <a:srgbClr val="262626"/>
                </a:solidFill>
                <a:latin typeface="Century Schoolbook" charset="0"/>
              </a:defRPr>
            </a:lvl9pPr>
          </a:lstStyle>
          <a:p>
            <a:pPr>
              <a:defRPr/>
            </a:pPr>
            <a:r>
              <a:rPr lang="en-US" altLang="en-US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en-US" sz="320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atar</a:t>
            </a:r>
            <a:r>
              <a:rPr lang="en-US" altLang="en-US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belakang</a:t>
            </a:r>
            <a:endParaRPr lang="en-US" altLang="en-US" sz="320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10D3B386-6045-F4CF-6A22-BF4C73928045}"/>
              </a:ext>
            </a:extLst>
          </p:cNvPr>
          <p:cNvSpPr/>
          <p:nvPr/>
        </p:nvSpPr>
        <p:spPr>
          <a:xfrm>
            <a:off x="0" y="927100"/>
            <a:ext cx="10247313" cy="217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8886D599-0A87-0CBC-6296-564EEC44311E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11345C85-92C8-8C55-6891-E6C523180197}"/>
              </a:ext>
            </a:extLst>
          </p:cNvPr>
          <p:cNvSpPr txBox="1"/>
          <p:nvPr/>
        </p:nvSpPr>
        <p:spPr>
          <a:xfrm>
            <a:off x="206375" y="1778000"/>
            <a:ext cx="610711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id-ID" sz="2000" dirty="0">
                <a:latin typeface="+mn-lt"/>
              </a:rPr>
              <a:t>Alat Bukti yang dapat diajukan di muka sidang yaitu:</a:t>
            </a:r>
          </a:p>
          <a:p>
            <a:pPr marL="901700" indent="-457200">
              <a:buFont typeface="+mj-lt"/>
              <a:buAutoNum type="alphaLcPeriod"/>
              <a:defRPr/>
            </a:pPr>
            <a:r>
              <a:rPr lang="id-ID" sz="2000" b="1" dirty="0">
                <a:solidFill>
                  <a:srgbClr val="FF0000"/>
                </a:solidFill>
                <a:latin typeface="+mn-lt"/>
              </a:rPr>
              <a:t>surat;</a:t>
            </a:r>
          </a:p>
          <a:p>
            <a:pPr marL="901700" indent="-457200">
              <a:buFont typeface="+mj-lt"/>
              <a:buAutoNum type="alphaLcPeriod"/>
              <a:defRPr/>
            </a:pPr>
            <a:r>
              <a:rPr lang="id-ID" sz="2000" b="1" dirty="0">
                <a:solidFill>
                  <a:srgbClr val="FF0000"/>
                </a:solidFill>
                <a:latin typeface="+mn-lt"/>
              </a:rPr>
              <a:t>dokumen baik cetak maupun elektronik;</a:t>
            </a:r>
          </a:p>
          <a:p>
            <a:pPr marL="901700" indent="-457200">
              <a:buFont typeface="+mj-lt"/>
              <a:buAutoNum type="alphaLcPeriod"/>
              <a:defRPr/>
            </a:pPr>
            <a:r>
              <a:rPr lang="id-ID" sz="2000" b="1" dirty="0">
                <a:solidFill>
                  <a:srgbClr val="FF0000"/>
                </a:solidFill>
                <a:latin typeface="+mn-lt"/>
              </a:rPr>
              <a:t>keterangan saksi;</a:t>
            </a:r>
          </a:p>
          <a:p>
            <a:pPr marL="901700" indent="-457200">
              <a:buFont typeface="+mj-lt"/>
              <a:buAutoNum type="alphaLcPeriod"/>
              <a:defRPr/>
            </a:pPr>
            <a:r>
              <a:rPr lang="sv-S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keterangan ahli</a:t>
            </a:r>
            <a:r>
              <a:rPr lang="sv-SE" sz="2000" b="1" dirty="0">
                <a:solidFill>
                  <a:srgbClr val="FF0000"/>
                </a:solidFill>
                <a:latin typeface="+mn-lt"/>
              </a:rPr>
              <a:t>; dan/atau</a:t>
            </a:r>
            <a:endParaRPr lang="id-ID" sz="2000" b="1" dirty="0">
              <a:solidFill>
                <a:srgbClr val="FF0000"/>
              </a:solidFill>
              <a:latin typeface="+mn-lt"/>
            </a:endParaRPr>
          </a:p>
          <a:p>
            <a:pPr marL="901700" indent="-457200">
              <a:buFont typeface="+mj-lt"/>
              <a:buAutoNum type="alphaLcPeriod"/>
              <a:defRPr/>
            </a:pPr>
            <a:r>
              <a:rPr lang="id-ID" sz="2000" b="1" dirty="0">
                <a:solidFill>
                  <a:srgbClr val="FF0000"/>
                </a:solidFill>
                <a:latin typeface="+mn-lt"/>
              </a:rPr>
              <a:t>keterangan Teradu.</a:t>
            </a:r>
          </a:p>
          <a:p>
            <a:pPr marL="457200" indent="-457200">
              <a:buFont typeface="+mj-lt"/>
              <a:buAutoNum type="arabicParenR" startAt="2"/>
              <a:defRPr/>
            </a:pPr>
            <a:r>
              <a:rPr lang="sv-SE" sz="2000" dirty="0">
                <a:latin typeface="+mn-lt"/>
              </a:rPr>
              <a:t>Pengajuan alat bukti oleh Pengadu dan Teradu bukan</a:t>
            </a:r>
            <a:r>
              <a:rPr lang="id-ID" sz="2000" dirty="0">
                <a:latin typeface="+mn-lt"/>
              </a:rPr>
              <a:t> merupakan kewajiban melainkan hak.</a:t>
            </a:r>
          </a:p>
        </p:txBody>
      </p:sp>
      <p:sp>
        <p:nvSpPr>
          <p:cNvPr id="17410" name="Kotak Teks 17409">
            <a:extLst>
              <a:ext uri="{FF2B5EF4-FFF2-40B4-BE49-F238E27FC236}">
                <a16:creationId xmlns:a16="http://schemas.microsoft.com/office/drawing/2014/main" id="{8B63C133-F983-A94C-9BE8-3874BFF43A2D}"/>
              </a:ext>
            </a:extLst>
          </p:cNvPr>
          <p:cNvSpPr txBox="1"/>
          <p:nvPr/>
        </p:nvSpPr>
        <p:spPr>
          <a:xfrm>
            <a:off x="1849438" y="204788"/>
            <a:ext cx="10144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URGENSI POSISI AHLI DALAM MENENTUKAN KUALITAS PUTUSAN MPD</a:t>
            </a:r>
          </a:p>
        </p:txBody>
      </p:sp>
      <p:sp>
        <p:nvSpPr>
          <p:cNvPr id="17413" name="Kotak Teks 17412">
            <a:extLst>
              <a:ext uri="{FF2B5EF4-FFF2-40B4-BE49-F238E27FC236}">
                <a16:creationId xmlns:a16="http://schemas.microsoft.com/office/drawing/2014/main" id="{94F0BBB1-DD23-5556-3F4E-EA17E446A2CC}"/>
              </a:ext>
            </a:extLst>
          </p:cNvPr>
          <p:cNvSpPr txBox="1"/>
          <p:nvPr/>
        </p:nvSpPr>
        <p:spPr>
          <a:xfrm>
            <a:off x="206375" y="1435100"/>
            <a:ext cx="40576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Pasal 18 </a:t>
            </a:r>
            <a:r>
              <a:rPr lang="id-ID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Perkonsil</a:t>
            </a:r>
            <a:r>
              <a:rPr lang="id-ID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50/2017</a:t>
            </a:r>
          </a:p>
        </p:txBody>
      </p:sp>
      <p:pic>
        <p:nvPicPr>
          <p:cNvPr id="2" name="Gambar 13">
            <a:extLst>
              <a:ext uri="{FF2B5EF4-FFF2-40B4-BE49-F238E27FC236}">
                <a16:creationId xmlns:a16="http://schemas.microsoft.com/office/drawing/2014/main" id="{918A5645-D2EF-255E-9A22-7B7B7FB0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4657725"/>
            <a:ext cx="295433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6" name="Grup 29">
            <a:extLst>
              <a:ext uri="{FF2B5EF4-FFF2-40B4-BE49-F238E27FC236}">
                <a16:creationId xmlns:a16="http://schemas.microsoft.com/office/drawing/2014/main" id="{9599D239-B082-7D23-90E7-C2D76C282453}"/>
              </a:ext>
            </a:extLst>
          </p:cNvPr>
          <p:cNvGrpSpPr>
            <a:grpSpLocks/>
          </p:cNvGrpSpPr>
          <p:nvPr/>
        </p:nvGrpSpPr>
        <p:grpSpPr bwMode="auto">
          <a:xfrm>
            <a:off x="9190038" y="4640263"/>
            <a:ext cx="974725" cy="698500"/>
            <a:chOff x="5119688" y="1473200"/>
            <a:chExt cx="1941512" cy="1697038"/>
          </a:xfrm>
        </p:grpSpPr>
        <p:pic>
          <p:nvPicPr>
            <p:cNvPr id="27672" name="그림 12">
              <a:extLst>
                <a:ext uri="{FF2B5EF4-FFF2-40B4-BE49-F238E27FC236}">
                  <a16:creationId xmlns:a16="http://schemas.microsoft.com/office/drawing/2014/main" id="{A828756B-5355-3E74-2745-163FC102F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688" y="1473200"/>
              <a:ext cx="1941512" cy="169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21">
              <a:extLst>
                <a:ext uri="{FF2B5EF4-FFF2-40B4-BE49-F238E27FC236}">
                  <a16:creationId xmlns:a16="http://schemas.microsoft.com/office/drawing/2014/main" id="{3A88BD23-3D70-82A4-1249-D67AF8615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1557338"/>
              <a:ext cx="1622425" cy="105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Gambar 1">
            <a:extLst>
              <a:ext uri="{FF2B5EF4-FFF2-40B4-BE49-F238E27FC236}">
                <a16:creationId xmlns:a16="http://schemas.microsoft.com/office/drawing/2014/main" id="{87B74E43-C425-688E-FAFE-87F0274E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00" y="1778000"/>
            <a:ext cx="2032000" cy="2705100"/>
          </a:xfrm>
          <a:prstGeom prst="rect">
            <a:avLst/>
          </a:prstGeom>
          <a:noFill/>
          <a:ln>
            <a:noFill/>
          </a:ln>
          <a:effectLst>
            <a:glow rad="12700">
              <a:srgbClr val="FF0000">
                <a:alpha val="11000"/>
              </a:srgbClr>
            </a:glow>
          </a:effectLst>
        </p:spPr>
      </p:pic>
      <p:pic>
        <p:nvPicPr>
          <p:cNvPr id="16" name="Gambar 15">
            <a:extLst>
              <a:ext uri="{FF2B5EF4-FFF2-40B4-BE49-F238E27FC236}">
                <a16:creationId xmlns:a16="http://schemas.microsoft.com/office/drawing/2014/main" id="{4F9FC933-CF0B-D2C0-CDC6-63DC31C44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991" y="1666081"/>
            <a:ext cx="2822693" cy="2054530"/>
          </a:xfrm>
          <a:prstGeom prst="rect">
            <a:avLst/>
          </a:prstGeom>
          <a:effectLst>
            <a:glow rad="12700">
              <a:srgbClr val="FF0000">
                <a:alpha val="6000"/>
              </a:srgbClr>
            </a:glow>
          </a:effectLst>
        </p:spPr>
      </p:pic>
      <p:pic>
        <p:nvPicPr>
          <p:cNvPr id="19" name="Gambar 13">
            <a:extLst>
              <a:ext uri="{FF2B5EF4-FFF2-40B4-BE49-F238E27FC236}">
                <a16:creationId xmlns:a16="http://schemas.microsoft.com/office/drawing/2014/main" id="{4BCDDDA5-4DCA-B6BC-4C98-0D19E2301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3767138"/>
            <a:ext cx="12430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Kotak Teks 33">
            <a:extLst>
              <a:ext uri="{FF2B5EF4-FFF2-40B4-BE49-F238E27FC236}">
                <a16:creationId xmlns:a16="http://schemas.microsoft.com/office/drawing/2014/main" id="{3EE8956A-039E-277D-91E3-42FEF53F2E50}"/>
              </a:ext>
            </a:extLst>
          </p:cNvPr>
          <p:cNvSpPr txBox="1"/>
          <p:nvPr/>
        </p:nvSpPr>
        <p:spPr>
          <a:xfrm>
            <a:off x="3778250" y="604838"/>
            <a:ext cx="2363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51</a:t>
            </a:r>
            <a:r>
              <a:rPr lang="id-ID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(a)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UU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Pradok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24" name="Kotak Teks 23">
            <a:extLst>
              <a:ext uri="{FF2B5EF4-FFF2-40B4-BE49-F238E27FC236}">
                <a16:creationId xmlns:a16="http://schemas.microsoft.com/office/drawing/2014/main" id="{3B03FE7D-77F2-E57B-2D56-4AA1153A6977}"/>
              </a:ext>
            </a:extLst>
          </p:cNvPr>
          <p:cNvSpPr txBox="1"/>
          <p:nvPr/>
        </p:nvSpPr>
        <p:spPr>
          <a:xfrm>
            <a:off x="6142038" y="596900"/>
            <a:ext cx="6172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latin typeface="+mn-lt"/>
              </a:rPr>
              <a:t>MEMBERIKAN PELAYANAN SESUAI DENGAN STANDAR PROFESI, STANDAR PROSEDUR OPERASIONAL &amp; KEBUTUHAN MEDIS PASIEN</a:t>
            </a:r>
          </a:p>
        </p:txBody>
      </p:sp>
      <p:sp>
        <p:nvSpPr>
          <p:cNvPr id="25" name="Kurung Kurawal Buka 28">
            <a:extLst>
              <a:ext uri="{FF2B5EF4-FFF2-40B4-BE49-F238E27FC236}">
                <a16:creationId xmlns:a16="http://schemas.microsoft.com/office/drawing/2014/main" id="{DC2D4236-CE91-18FB-E6F6-B7BDD24E8A47}"/>
              </a:ext>
            </a:extLst>
          </p:cNvPr>
          <p:cNvSpPr/>
          <p:nvPr/>
        </p:nvSpPr>
        <p:spPr>
          <a:xfrm>
            <a:off x="8407400" y="2098675"/>
            <a:ext cx="254000" cy="1189038"/>
          </a:xfrm>
          <a:prstGeom prst="leftBrac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cxnSp>
        <p:nvCxnSpPr>
          <p:cNvPr id="26" name="Konektor: Siku 25">
            <a:extLst>
              <a:ext uri="{FF2B5EF4-FFF2-40B4-BE49-F238E27FC236}">
                <a16:creationId xmlns:a16="http://schemas.microsoft.com/office/drawing/2014/main" id="{FC4609DF-B27A-7F1D-3E96-09CFCA842F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13663" y="4403725"/>
            <a:ext cx="1389062" cy="585788"/>
          </a:xfrm>
          <a:prstGeom prst="bentConnector3">
            <a:avLst>
              <a:gd name="adj1" fmla="val 50000"/>
            </a:avLst>
          </a:prstGeom>
          <a:noFill/>
          <a:ln w="635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Konektor: Siku 22">
            <a:extLst>
              <a:ext uri="{FF2B5EF4-FFF2-40B4-BE49-F238E27FC236}">
                <a16:creationId xmlns:a16="http://schemas.microsoft.com/office/drawing/2014/main" id="{B848DCF9-C8C0-8F63-3B96-BA837F99F3B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393113" y="3949700"/>
            <a:ext cx="954087" cy="512763"/>
          </a:xfrm>
          <a:prstGeom prst="bentConnector3">
            <a:avLst>
              <a:gd name="adj1" fmla="val 99134"/>
            </a:avLst>
          </a:prstGeom>
          <a:noFill/>
          <a:ln w="635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Konektor: Siku 25">
            <a:extLst>
              <a:ext uri="{FF2B5EF4-FFF2-40B4-BE49-F238E27FC236}">
                <a16:creationId xmlns:a16="http://schemas.microsoft.com/office/drawing/2014/main" id="{EAF3B16E-1094-1D29-6DBB-F543A0372B9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0372725" y="4352925"/>
            <a:ext cx="869950" cy="554038"/>
          </a:xfrm>
          <a:prstGeom prst="bentConnector3">
            <a:avLst>
              <a:gd name="adj1" fmla="val 171"/>
            </a:avLst>
          </a:prstGeom>
          <a:noFill/>
          <a:ln w="635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Shape 153">
            <a:extLst>
              <a:ext uri="{FF2B5EF4-FFF2-40B4-BE49-F238E27FC236}">
                <a16:creationId xmlns:a16="http://schemas.microsoft.com/office/drawing/2014/main" id="{2BCEB606-03EC-47F9-7F50-16FE1A40DD6F}"/>
              </a:ext>
            </a:extLst>
          </p:cNvPr>
          <p:cNvSpPr/>
          <p:nvPr/>
        </p:nvSpPr>
        <p:spPr>
          <a:xfrm>
            <a:off x="8661400" y="5324475"/>
            <a:ext cx="2376488" cy="346075"/>
          </a:xfrm>
          <a:prstGeom prst="rect">
            <a:avLst/>
          </a:prstGeom>
          <a:ln w="12700">
            <a:miter lim="400000"/>
          </a:ln>
        </p:spPr>
        <p:txBody>
          <a:bodyPr lIns="19050" tIns="19050" rIns="19050" bIns="19050" anchor="ctr">
            <a:spAutoFit/>
          </a:bodyPr>
          <a:lstStyle>
            <a:lvl1pPr algn="l">
              <a:defRPr sz="6500" cap="none">
                <a:solidFill>
                  <a:srgbClr val="E8EAED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8D45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 Unicode MS"/>
              </a:rPr>
              <a:t>DUTY OF CARE</a:t>
            </a:r>
            <a:endParaRPr sz="2000" b="1" kern="0" dirty="0">
              <a:solidFill>
                <a:srgbClr val="F8D45E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 Unicode MS"/>
            </a:endParaRPr>
          </a:p>
        </p:txBody>
      </p:sp>
      <p:pic>
        <p:nvPicPr>
          <p:cNvPr id="46" name="Gambar 9">
            <a:extLst>
              <a:ext uri="{FF2B5EF4-FFF2-40B4-BE49-F238E27FC236}">
                <a16:creationId xmlns:a16="http://schemas.microsoft.com/office/drawing/2014/main" id="{3E7CA63B-5A62-14F3-9B56-D64E7A5AB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5056188"/>
            <a:ext cx="1042987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Kotak Teks 34">
            <a:extLst>
              <a:ext uri="{FF2B5EF4-FFF2-40B4-BE49-F238E27FC236}">
                <a16:creationId xmlns:a16="http://schemas.microsoft.com/office/drawing/2014/main" id="{C462CB6F-EAD9-6389-6A04-310E7F0C5EFE}"/>
              </a:ext>
            </a:extLst>
          </p:cNvPr>
          <p:cNvSpPr txBox="1"/>
          <p:nvPr/>
        </p:nvSpPr>
        <p:spPr>
          <a:xfrm>
            <a:off x="4689475" y="5453063"/>
            <a:ext cx="19097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</a:t>
            </a:r>
            <a:r>
              <a:rPr lang="id-ID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endParaRPr lang="id-ID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ahli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perhimpunan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dll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8" name="Kotak Teks 34">
            <a:extLst>
              <a:ext uri="{FF2B5EF4-FFF2-40B4-BE49-F238E27FC236}">
                <a16:creationId xmlns:a16="http://schemas.microsoft.com/office/drawing/2014/main" id="{BEF53986-F0AC-B545-24BD-3139FC09979B}"/>
              </a:ext>
            </a:extLst>
          </p:cNvPr>
          <p:cNvSpPr txBox="1"/>
          <p:nvPr/>
        </p:nvSpPr>
        <p:spPr>
          <a:xfrm>
            <a:off x="207963" y="5681663"/>
            <a:ext cx="393858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Pasal 3 ayat (2) </a:t>
            </a:r>
            <a:r>
              <a:rPr lang="id-ID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Perkonsil</a:t>
            </a:r>
            <a:r>
              <a:rPr lang="id-ID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4/2011</a:t>
            </a:r>
          </a:p>
          <a:p>
            <a:pPr>
              <a:defRPr/>
            </a:pPr>
            <a:r>
              <a:rPr lang="id-ID" dirty="0"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Ada 28 Jenis Pelanggaran Disiplin Dokter/Dokter Gigi</a:t>
            </a:r>
            <a:endParaRPr lang="id-ID" dirty="0"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27670" name="Kotak Teks 49">
            <a:extLst>
              <a:ext uri="{FF2B5EF4-FFF2-40B4-BE49-F238E27FC236}">
                <a16:creationId xmlns:a16="http://schemas.microsoft.com/office/drawing/2014/main" id="{F75F471D-23B4-1FB3-EC79-3DC551D4D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489450"/>
            <a:ext cx="62182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dirty="0"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Ps 1 angka 30, Ps 18, 20, 56, 58, 59, 60, 64-68, 72, 91 Perkonsil 50/2017 ttg Tata Cara Penanganan Pengaduan Disiplin Dokter dan Dokter Gigi</a:t>
            </a:r>
            <a:endParaRPr lang="id-ID" altLang="id-ID" sz="1800" dirty="0"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27671" name="Gambar 2">
            <a:extLst>
              <a:ext uri="{FF2B5EF4-FFF2-40B4-BE49-F238E27FC236}">
                <a16:creationId xmlns:a16="http://schemas.microsoft.com/office/drawing/2014/main" id="{3A3169BE-822C-B8E7-8E34-ABDA256C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93675"/>
            <a:ext cx="1676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269F0438-AB94-5F13-7FA1-B9652028C199}"/>
              </a:ext>
            </a:extLst>
          </p:cNvPr>
          <p:cNvSpPr/>
          <p:nvPr/>
        </p:nvSpPr>
        <p:spPr>
          <a:xfrm>
            <a:off x="0" y="927100"/>
            <a:ext cx="10247313" cy="217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3B7BD361-12B4-0F16-A2C4-BBBDD9BBD673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410" name="Kotak Teks 17409">
            <a:extLst>
              <a:ext uri="{FF2B5EF4-FFF2-40B4-BE49-F238E27FC236}">
                <a16:creationId xmlns:a16="http://schemas.microsoft.com/office/drawing/2014/main" id="{9D183439-1FAF-1244-10A3-335E353EAB23}"/>
              </a:ext>
            </a:extLst>
          </p:cNvPr>
          <p:cNvSpPr txBox="1"/>
          <p:nvPr/>
        </p:nvSpPr>
        <p:spPr>
          <a:xfrm>
            <a:off x="1849438" y="204788"/>
            <a:ext cx="10144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URGENSI 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POSISI AHLI </a:t>
            </a:r>
            <a:r>
              <a:rPr lang="id-ID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 MENENTUKAN KUALITAS PUTUSAN MPD</a:t>
            </a:r>
          </a:p>
        </p:txBody>
      </p:sp>
      <p:sp>
        <p:nvSpPr>
          <p:cNvPr id="22" name="Kotak Teks 33">
            <a:extLst>
              <a:ext uri="{FF2B5EF4-FFF2-40B4-BE49-F238E27FC236}">
                <a16:creationId xmlns:a16="http://schemas.microsoft.com/office/drawing/2014/main" id="{05163DA4-B7E8-CF58-64DB-77771A3F65F8}"/>
              </a:ext>
            </a:extLst>
          </p:cNvPr>
          <p:cNvSpPr txBox="1"/>
          <p:nvPr/>
        </p:nvSpPr>
        <p:spPr>
          <a:xfrm>
            <a:off x="3176588" y="749300"/>
            <a:ext cx="2965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 51</a:t>
            </a:r>
            <a:r>
              <a:rPr lang="id-ID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(a)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UU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Pradok</a:t>
            </a:r>
            <a:endParaRPr lang="id-I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/>
              <a:cs typeface="Arial Unicode MS"/>
            </a:endParaRPr>
          </a:p>
        </p:txBody>
      </p:sp>
      <p:sp>
        <p:nvSpPr>
          <p:cNvPr id="24" name="Kotak Teks 23">
            <a:extLst>
              <a:ext uri="{FF2B5EF4-FFF2-40B4-BE49-F238E27FC236}">
                <a16:creationId xmlns:a16="http://schemas.microsoft.com/office/drawing/2014/main" id="{910437BE-8517-D40E-F68F-61753C8ADD08}"/>
              </a:ext>
            </a:extLst>
          </p:cNvPr>
          <p:cNvSpPr txBox="1"/>
          <p:nvPr/>
        </p:nvSpPr>
        <p:spPr>
          <a:xfrm>
            <a:off x="6142038" y="741363"/>
            <a:ext cx="6172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dirty="0">
                <a:latin typeface="+mn-lt"/>
              </a:rPr>
              <a:t>MEMBERIKAN PELAYANAN SESUAI DENGAN STANDAR PROFESI, STANDAR PROSEDUR OPERASIONAL &amp; KEBUTUHAN MEDIS PASIEN</a:t>
            </a:r>
          </a:p>
        </p:txBody>
      </p:sp>
      <p:pic>
        <p:nvPicPr>
          <p:cNvPr id="28679" name="Gambar 2">
            <a:extLst>
              <a:ext uri="{FF2B5EF4-FFF2-40B4-BE49-F238E27FC236}">
                <a16:creationId xmlns:a16="http://schemas.microsoft.com/office/drawing/2014/main" id="{A9BADBE1-78B4-45AE-CF5A-D16BFB19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93675"/>
            <a:ext cx="1676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otak Teks 4">
            <a:extLst>
              <a:ext uri="{FF2B5EF4-FFF2-40B4-BE49-F238E27FC236}">
                <a16:creationId xmlns:a16="http://schemas.microsoft.com/office/drawing/2014/main" id="{5FEA7F4B-54ED-202E-C766-1C626617E404}"/>
              </a:ext>
            </a:extLst>
          </p:cNvPr>
          <p:cNvSpPr txBox="1"/>
          <p:nvPr/>
        </p:nvSpPr>
        <p:spPr>
          <a:xfrm>
            <a:off x="675527" y="2631773"/>
            <a:ext cx="108623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Untuk </a:t>
            </a:r>
            <a:r>
              <a:rPr lang="id-ID" sz="2400" dirty="0">
                <a:highlight>
                  <a:srgbClr val="FFFF00"/>
                </a:highlight>
                <a:latin typeface="+mn-lt"/>
              </a:rPr>
              <a:t>menegakkan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 disiplin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dokter dan dokter gigi dalam penyelenggaraan praktik kedokteran, dibentuk Majelis Kehormatan Disiplin Kedokteran Indonesia. 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8C5F1024-F926-1FC7-F825-0267F3249669}"/>
              </a:ext>
            </a:extLst>
          </p:cNvPr>
          <p:cNvSpPr txBox="1"/>
          <p:nvPr/>
        </p:nvSpPr>
        <p:spPr>
          <a:xfrm>
            <a:off x="676275" y="2016125"/>
            <a:ext cx="10861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Pasal 55 ayat (1) UU </a:t>
            </a:r>
            <a:r>
              <a:rPr lang="id-ID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Pradok</a:t>
            </a:r>
            <a:endParaRPr lang="id-ID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Kotak Teks 8">
            <a:extLst>
              <a:ext uri="{FF2B5EF4-FFF2-40B4-BE49-F238E27FC236}">
                <a16:creationId xmlns:a16="http://schemas.microsoft.com/office/drawing/2014/main" id="{500FC79D-70E4-344F-55F4-E3588603F95E}"/>
              </a:ext>
            </a:extLst>
          </p:cNvPr>
          <p:cNvSpPr txBox="1"/>
          <p:nvPr/>
        </p:nvSpPr>
        <p:spPr>
          <a:xfrm>
            <a:off x="4313238" y="4155246"/>
            <a:ext cx="730408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Ayat (1) </a:t>
            </a:r>
          </a:p>
          <a:p>
            <a:pPr algn="just"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Yang dimaksud dengan “penegakan disiplin” dalam ayat ini adalah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penegakan aturan-aturan dan/atau ketentuan penerapan keilmuan 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dalam pelaksanaan pelayanan yang harus diikuti oleh dokter dan dokter gigi. </a:t>
            </a:r>
            <a:endParaRPr lang="id-ID" sz="2400" dirty="0">
              <a:latin typeface="+mn-lt"/>
            </a:endParaRPr>
          </a:p>
        </p:txBody>
      </p:sp>
      <p:cxnSp>
        <p:nvCxnSpPr>
          <p:cNvPr id="10" name="Konektor: Siku 9">
            <a:extLst>
              <a:ext uri="{FF2B5EF4-FFF2-40B4-BE49-F238E27FC236}">
                <a16:creationId xmlns:a16="http://schemas.microsoft.com/office/drawing/2014/main" id="{DA82BC5C-E974-E8EF-2EBA-5230A054BABC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165350" y="3048000"/>
            <a:ext cx="2147888" cy="2076450"/>
          </a:xfrm>
          <a:prstGeom prst="bentConnector3">
            <a:avLst>
              <a:gd name="adj1" fmla="val 5952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2C3E88DC-A17C-7E2D-6D4F-F7B32E7EB276}"/>
              </a:ext>
            </a:extLst>
          </p:cNvPr>
          <p:cNvSpPr/>
          <p:nvPr/>
        </p:nvSpPr>
        <p:spPr>
          <a:xfrm>
            <a:off x="0" y="927100"/>
            <a:ext cx="10247313" cy="217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E807853F-C79F-7BAD-099F-5D39CC1B73E9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" name="Kotak Teks 5">
            <a:extLst>
              <a:ext uri="{FF2B5EF4-FFF2-40B4-BE49-F238E27FC236}">
                <a16:creationId xmlns:a16="http://schemas.microsoft.com/office/drawing/2014/main" id="{CB2A01F7-7384-82A3-58CE-D2904F2B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144588"/>
            <a:ext cx="2378075" cy="57400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id-ID" altLang="id-ID" sz="1600" dirty="0">
                <a:latin typeface="Helvetica" pitchFamily="2" charset="0"/>
              </a:rPr>
              <a:t>Terkait dengan pelanggaran Disiplin Profesional Dokter dan Dokter Gigi, maka pada hakikatnya dapat dikelompokkan dalam 3 (tiga) hal, yaitu: </a:t>
            </a:r>
            <a:endParaRPr lang="id-ID" altLang="id-ID" sz="1600" dirty="0"/>
          </a:p>
          <a:p>
            <a:pPr marL="184150" indent="-18415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AutoNum type="arabicPeriod"/>
              <a:defRPr/>
            </a:pPr>
            <a:r>
              <a:rPr lang="id-ID" altLang="id-ID" sz="1600" b="1" dirty="0">
                <a:solidFill>
                  <a:srgbClr val="FF0000"/>
                </a:solidFill>
                <a:latin typeface="Helvetica" pitchFamily="2" charset="0"/>
              </a:rPr>
              <a:t>melaksanakan Praktik Kedokteran dengan tidak kompeten; </a:t>
            </a:r>
          </a:p>
          <a:p>
            <a:pPr marL="184150" indent="-1841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AutoNum type="arabicPeriod"/>
              <a:defRPr/>
            </a:pPr>
            <a:r>
              <a:rPr lang="id-ID" altLang="id-ID" sz="1600" b="1" dirty="0">
                <a:solidFill>
                  <a:srgbClr val="FF0000"/>
                </a:solidFill>
                <a:latin typeface="Helvetica" pitchFamily="2" charset="0"/>
              </a:rPr>
              <a:t>tugas dan tanggung jawab profesional pada pasien tidak dilaksanakan dengan baik</a:t>
            </a:r>
            <a:r>
              <a:rPr lang="id-ID" altLang="id-ID" sz="1600" dirty="0">
                <a:latin typeface="Helvetica" pitchFamily="2" charset="0"/>
              </a:rPr>
              <a:t>; dan </a:t>
            </a:r>
          </a:p>
          <a:p>
            <a:pPr marL="184150" indent="-184150">
              <a:buClr>
                <a:srgbClr val="FFC000"/>
              </a:buClr>
              <a:buFont typeface="Arial" panose="020B0604020202020204" pitchFamily="34" charset="0"/>
              <a:buAutoNum type="arabicPeriod"/>
              <a:defRPr/>
            </a:pPr>
            <a:r>
              <a:rPr lang="id-ID" altLang="id-ID" sz="1600" b="1" dirty="0">
                <a:solidFill>
                  <a:srgbClr val="FF0000"/>
                </a:solidFill>
                <a:latin typeface="Helvetica" pitchFamily="2" charset="0"/>
              </a:rPr>
              <a:t>berperilaku tercela yang merusak martabat dan kehormatan profesi kedokteran / kedokteran gigi</a:t>
            </a:r>
            <a:r>
              <a:rPr lang="id-ID" altLang="id-ID" sz="1600" dirty="0">
                <a:solidFill>
                  <a:srgbClr val="FF0000"/>
                </a:solidFill>
                <a:latin typeface="Helvetica" pitchFamily="2" charset="0"/>
              </a:rPr>
              <a:t>. </a:t>
            </a: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9EE3ABE1-89A6-C9E5-11FD-E468842A584B}"/>
              </a:ext>
            </a:extLst>
          </p:cNvPr>
          <p:cNvSpPr txBox="1"/>
          <p:nvPr/>
        </p:nvSpPr>
        <p:spPr>
          <a:xfrm>
            <a:off x="2763838" y="657225"/>
            <a:ext cx="9345612" cy="1014413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>
            <a:spAutoFit/>
          </a:bodyPr>
          <a:lstStyle/>
          <a:p>
            <a:pPr marL="228600" indent="-2286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melakukan Praktik Kedokteran dengan tidak kompeten; </a:t>
            </a:r>
          </a:p>
          <a:p>
            <a:pPr marL="228600" indent="-2286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tidak merujuk pasien kepada Dokter atau Dokter Gigi lain yang memiliki kompetensi yang sesuai; </a:t>
            </a:r>
          </a:p>
          <a:p>
            <a:pPr marL="228600" indent="-2286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mendelegasikan pekerjaan kepada tenaga kesehatan tertentu yang tidak memiliki kompetensi untuk melaksanakan pekerjaan tersebut; </a:t>
            </a:r>
          </a:p>
          <a:p>
            <a:pPr marL="228600" indent="-2286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menyediakan Dokter atau Dokter gigi pengganti sementara yang tidak memiliki kompetensi dan kewenangan yang sesuai atau tidak melakukan pemberitahuan perihal penggantian tersebut; </a:t>
            </a:r>
          </a:p>
          <a:p>
            <a:pPr marL="228600" indent="-2286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menjalankan Praktik Kedokteran dalam kondisi tingkat kesehatan fisik ataupun mental sedemikian rupa sehingga tidak kompeten dan dapat membahayakan pasien; </a:t>
            </a: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FF165E50-C0B0-7536-E596-52F3C3542150}"/>
              </a:ext>
            </a:extLst>
          </p:cNvPr>
          <p:cNvSpPr txBox="1"/>
          <p:nvPr/>
        </p:nvSpPr>
        <p:spPr>
          <a:xfrm>
            <a:off x="2763838" y="1765300"/>
            <a:ext cx="9345612" cy="2554288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>
            <a:spAutoFit/>
          </a:bodyPr>
          <a:lstStyle/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tidak melakukan tindakan/asuhan medis yang memadai pada situasi tertentu yang dapat membahayakan pasien; </a:t>
            </a: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melakukan pemeriksaan atau pengobatan berlebihan yang tidak sesuai dengan kebutuhan pasien; </a:t>
            </a: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tidak memberikan penjelasan yang jujur, etis, dan memadai (</a:t>
            </a:r>
            <a:r>
              <a:rPr lang="id-ID" sz="10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adequate</a:t>
            </a: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10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</a:t>
            </a: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 kepada pasien atau keluarganya dalam melakukan Praktik Kedokteran; </a:t>
            </a: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melakukan tindakan/asuhan medis tanpa memperoleh persetujuan dari pasien atau keluarga dekat, wali, atau pengampunya; </a:t>
            </a: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tidak membuat atau tidak menyimpan rekam medis dengan sengaja; </a:t>
            </a: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melakukan perbuatan yang bertujuan untuk menghentikan kehamilan yang tidak sesuai dengan ketentuan peraturan perundang-undangan yang berlaku; </a:t>
            </a: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melakukan perbuatan yang dapat mengakhiri kehidupan pasien atas permintaan sendiri atau keluarganya; </a:t>
            </a: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menjalankan Praktik Kedokteran dengan menerapkan pengetahuan, keterampilan, atau teknologi yang belum diterima atau di luar tata cara Praktik Kedokteran yang layak; </a:t>
            </a: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melakukan penelitian dalam Praktik Kedokteran dengan menggunakan manusia sebagai subjek penelitian tanpa memperoleh persetujuan etik (</a:t>
            </a:r>
            <a:r>
              <a:rPr lang="id-ID" sz="1000" dirty="0" err="1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ethical</a:t>
            </a:r>
            <a:r>
              <a:rPr lang="id-ID" sz="1000" dirty="0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1000" dirty="0" err="1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clearance</a:t>
            </a:r>
            <a:r>
              <a:rPr lang="id-ID" sz="1000" dirty="0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 dari lembaga yang diakui pemerintah; </a:t>
            </a:r>
            <a:endParaRPr lang="id-ID" sz="1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tidak melakukan pertolongan darurat atas dasar perikemanusiaan, padahal tidak membahayakan dirinya, kecuali bila ia yakin ada orang lain yang bertugas dan mampu melakukannya; </a:t>
            </a: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menolak atau menghentikan tindakan/asuhan medis atau tindakan pengobatan terhadap pasien tanpa alasan yang layak dan sah sesuai dengan ketentuan etika profesi atau peraturan perundang-undangan yang berlaku; </a:t>
            </a: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membuka rahasia kedokteran; </a:t>
            </a:r>
            <a:endParaRPr lang="id-ID" sz="1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indent="-228600">
              <a:buClr>
                <a:srgbClr val="00B050"/>
              </a:buClr>
              <a:buFont typeface="+mj-lt"/>
              <a:buAutoNum type="arabicPeriod" startAt="6"/>
              <a:defRPr/>
            </a:pPr>
            <a:r>
              <a:rPr lang="id-ID" sz="1000" dirty="0"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membuat keterangan medis yang tidak didasarkan kepada hasil pemeriksaan yang diketahuinya secara benar dan patut; 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1FCFCEB2-BA1D-7404-FB3A-547779F4F45A}"/>
              </a:ext>
            </a:extLst>
          </p:cNvPr>
          <p:cNvSpPr txBox="1"/>
          <p:nvPr/>
        </p:nvSpPr>
        <p:spPr>
          <a:xfrm>
            <a:off x="2763838" y="4611688"/>
            <a:ext cx="9345612" cy="2093912"/>
          </a:xfrm>
          <a:prstGeom prst="rect">
            <a:avLst/>
          </a:prstGeom>
          <a:solidFill>
            <a:srgbClr val="FFC000">
              <a:alpha val="24000"/>
            </a:srgbClr>
          </a:solidFill>
        </p:spPr>
        <p:txBody>
          <a:bodyPr>
            <a:spAutoFit/>
          </a:bodyPr>
          <a:lstStyle/>
          <a:p>
            <a:pPr marL="228600" indent="-228600">
              <a:buClr>
                <a:srgbClr val="FFC000"/>
              </a:buClr>
              <a:buFont typeface="+mj-lt"/>
              <a:buAutoNum type="arabicPeriod" startAt="19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turut serta dalam perbuatan yang termasuk tindakan penyiksaan (</a:t>
            </a:r>
            <a:r>
              <a:rPr lang="id-ID" sz="10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torture</a:t>
            </a: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 atau eksekusi hukuman mati; </a:t>
            </a:r>
          </a:p>
          <a:p>
            <a:pPr marL="228600" indent="-228600">
              <a:buClr>
                <a:srgbClr val="FFC000"/>
              </a:buClr>
              <a:buFont typeface="+mj-lt"/>
              <a:buAutoNum type="arabicPeriod" startAt="19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meresepkan atau memberikan obat golongan narkotika, psikotropika, dan zat adiktif lainnya yang tidak sesuai dengan ketentuan etika profesi atau peraturan perundang-undangan yang berlaku; </a:t>
            </a:r>
          </a:p>
          <a:p>
            <a:pPr marL="228600" indent="-228600">
              <a:buClr>
                <a:srgbClr val="FFC000"/>
              </a:buClr>
              <a:buFont typeface="+mj-lt"/>
              <a:buAutoNum type="arabicPeriod" startAt="19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melakukan pelecehan seksual, tindakan intimidasi, atau tindakan kekerasan terhadap pasien dalam penyelenggaraan Praktik Kedokteran; </a:t>
            </a:r>
          </a:p>
          <a:p>
            <a:pPr marL="228600" indent="-228600">
              <a:buClr>
                <a:srgbClr val="FFC000"/>
              </a:buClr>
              <a:buFont typeface="+mj-lt"/>
              <a:buAutoNum type="arabicPeriod" startAt="19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menggunakan gelar akademik atau sebutan profesi yang bukan haknya; </a:t>
            </a:r>
          </a:p>
          <a:p>
            <a:pPr marL="228600" indent="-228600">
              <a:buClr>
                <a:srgbClr val="FFC000"/>
              </a:buClr>
              <a:buFont typeface="+mj-lt"/>
              <a:buAutoNum type="arabicPeriod" startAt="19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menerima imbalan sebagai hasil dari merujuk, meminta pemeriksaan, atau memberikan resep </a:t>
            </a:r>
            <a:r>
              <a:rPr lang="id-ID" sz="10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obatlalat</a:t>
            </a: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kesehatan; </a:t>
            </a:r>
          </a:p>
          <a:p>
            <a:pPr marL="228600" indent="-228600">
              <a:buClr>
                <a:srgbClr val="FFC000"/>
              </a:buClr>
              <a:buFont typeface="+mj-lt"/>
              <a:buAutoNum type="arabicPeriod" startAt="19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mengiklankan kemampuan/pelayanan atau kelebihan </a:t>
            </a:r>
            <a:r>
              <a:rPr lang="id-ID" sz="10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kemampuanl</a:t>
            </a: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pelayanan yang dimiliki baik lisan ataupun tulisan yang tidak benar atau menyesatkan; </a:t>
            </a:r>
          </a:p>
          <a:p>
            <a:pPr marL="228600" indent="-228600">
              <a:buClr>
                <a:srgbClr val="FFC000"/>
              </a:buClr>
              <a:buFont typeface="+mj-lt"/>
              <a:buAutoNum type="arabicPeriod" startAt="19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adiksi pada narkotika, psikotropika, alkohol, dan zat adiktif lainnya; </a:t>
            </a:r>
          </a:p>
          <a:p>
            <a:pPr marL="228600" indent="-228600">
              <a:buClr>
                <a:srgbClr val="FFC000"/>
              </a:buClr>
              <a:buFont typeface="+mj-lt"/>
              <a:buAutoNum type="arabicPeriod" startAt="19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berpraktik dengan menggunakan surat tanda registrasi, surat izin praktik, dan/atau sertifikat kompetensi yang tidak sah atau berpraktik tanpa memiliki surat izin praktik sesuai dengan ketentuan peraturan perundang-undangan yang berlaku; </a:t>
            </a:r>
          </a:p>
          <a:p>
            <a:pPr marL="228600" indent="-228600">
              <a:buClr>
                <a:srgbClr val="FFC000"/>
              </a:buClr>
              <a:buFont typeface="+mj-lt"/>
              <a:buAutoNum type="arabicPeriod" startAt="19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tidak jujur dalam menentukan jasa medis; </a:t>
            </a:r>
          </a:p>
          <a:p>
            <a:pPr marL="228600" indent="-228600">
              <a:buClr>
                <a:srgbClr val="FFC000"/>
              </a:buClr>
              <a:buFont typeface="+mj-lt"/>
              <a:buAutoNum type="arabicPeriod" startAt="19"/>
              <a:defRPr/>
            </a:pPr>
            <a:r>
              <a:rPr lang="id-ID" sz="1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tidak memberikan informasi, dokumen, dan alat bukti lainnya yang diperlukan MKDKI I MKDKI-P untuk pemeriksaan atas pengaduan dugaan pelanggaran Disiplin Profesional Dokter dan Dokter Gigi; </a:t>
            </a:r>
          </a:p>
        </p:txBody>
      </p:sp>
      <p:sp>
        <p:nvSpPr>
          <p:cNvPr id="12" name="Kotak Teks 15">
            <a:extLst>
              <a:ext uri="{FF2B5EF4-FFF2-40B4-BE49-F238E27FC236}">
                <a16:creationId xmlns:a16="http://schemas.microsoft.com/office/drawing/2014/main" id="{2F3B9DEB-CA54-D29B-CFDC-40C251DA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41275"/>
            <a:ext cx="88423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/>
                <a:cs typeface="Arial Unicode MS" panose="020B0604020202020204"/>
              </a:defRPr>
            </a:lvl9pPr>
          </a:lstStyle>
          <a:p>
            <a:pPr>
              <a:defRPr/>
            </a:pPr>
            <a:r>
              <a:rPr lang="id-ID" alt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PERATURAN KONSIL KEDOKTERAN INDONESIA NOMOR 4 TAHUN 2011 </a:t>
            </a:r>
            <a:endParaRPr lang="id-ID" alt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d-ID" alt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TENTANG DISIPLIN PROFESIONAL DOKTER DAN DOKTER GIGI </a:t>
            </a:r>
            <a:endParaRPr lang="id-ID" alt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B67F706D-2384-EBBF-FBA2-6C44209AE2B3}"/>
              </a:ext>
            </a:extLst>
          </p:cNvPr>
          <p:cNvGrpSpPr>
            <a:grpSpLocks/>
          </p:cNvGrpSpPr>
          <p:nvPr/>
        </p:nvGrpSpPr>
        <p:grpSpPr bwMode="auto">
          <a:xfrm>
            <a:off x="2232025" y="1208088"/>
            <a:ext cx="663575" cy="2232025"/>
            <a:chOff x="2232025" y="1208088"/>
            <a:chExt cx="663575" cy="2232025"/>
          </a:xfrm>
        </p:grpSpPr>
        <p:cxnSp>
          <p:nvCxnSpPr>
            <p:cNvPr id="15" name="Konektor Lurus 14">
              <a:extLst>
                <a:ext uri="{FF2B5EF4-FFF2-40B4-BE49-F238E27FC236}">
                  <a16:creationId xmlns:a16="http://schemas.microsoft.com/office/drawing/2014/main" id="{2F1890A6-FC95-597C-5460-085FA0217E8F}"/>
                </a:ext>
              </a:extLst>
            </p:cNvPr>
            <p:cNvCxnSpPr/>
            <p:nvPr/>
          </p:nvCxnSpPr>
          <p:spPr>
            <a:xfrm>
              <a:off x="2232025" y="3440113"/>
              <a:ext cx="32543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Konektor Lurus 15">
              <a:extLst>
                <a:ext uri="{FF2B5EF4-FFF2-40B4-BE49-F238E27FC236}">
                  <a16:creationId xmlns:a16="http://schemas.microsoft.com/office/drawing/2014/main" id="{9DB6BF65-B80C-FA99-463D-74E167FB0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463" y="1219200"/>
              <a:ext cx="0" cy="222091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Konektor Panah Lurus 18">
              <a:extLst>
                <a:ext uri="{FF2B5EF4-FFF2-40B4-BE49-F238E27FC236}">
                  <a16:creationId xmlns:a16="http://schemas.microsoft.com/office/drawing/2014/main" id="{C6388142-A806-3A11-F12D-76E823A829A7}"/>
                </a:ext>
              </a:extLst>
            </p:cNvPr>
            <p:cNvCxnSpPr/>
            <p:nvPr/>
          </p:nvCxnSpPr>
          <p:spPr>
            <a:xfrm>
              <a:off x="2557463" y="1208088"/>
              <a:ext cx="3381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id="{8C0FFF88-8B99-9A35-E584-35184E2C104D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3733800"/>
            <a:ext cx="1501775" cy="928688"/>
            <a:chOff x="1393371" y="3733800"/>
            <a:chExt cx="1502229" cy="928688"/>
          </a:xfrm>
        </p:grpSpPr>
        <p:cxnSp>
          <p:nvCxnSpPr>
            <p:cNvPr id="22" name="Konektor Lurus 21">
              <a:extLst>
                <a:ext uri="{FF2B5EF4-FFF2-40B4-BE49-F238E27FC236}">
                  <a16:creationId xmlns:a16="http://schemas.microsoft.com/office/drawing/2014/main" id="{DD6FB42D-B77B-01AA-8F0A-3AE7DED3DF7B}"/>
                </a:ext>
              </a:extLst>
            </p:cNvPr>
            <p:cNvCxnSpPr>
              <a:cxnSpLocks/>
            </p:cNvCxnSpPr>
            <p:nvPr/>
          </p:nvCxnSpPr>
          <p:spPr>
            <a:xfrm>
              <a:off x="1393371" y="4662488"/>
              <a:ext cx="116399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Konektor Lurus 22">
              <a:extLst>
                <a:ext uri="{FF2B5EF4-FFF2-40B4-BE49-F238E27FC236}">
                  <a16:creationId xmlns:a16="http://schemas.microsoft.com/office/drawing/2014/main" id="{E4021183-8F77-B348-C759-06EE9BD7E19A}"/>
                </a:ext>
              </a:extLst>
            </p:cNvPr>
            <p:cNvCxnSpPr/>
            <p:nvPr/>
          </p:nvCxnSpPr>
          <p:spPr>
            <a:xfrm flipV="1">
              <a:off x="2557361" y="3744913"/>
              <a:ext cx="0" cy="9175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Konektor Panah Lurus 23">
              <a:extLst>
                <a:ext uri="{FF2B5EF4-FFF2-40B4-BE49-F238E27FC236}">
                  <a16:creationId xmlns:a16="http://schemas.microsoft.com/office/drawing/2014/main" id="{94999D64-7094-E296-17E4-F6D054E2BD86}"/>
                </a:ext>
              </a:extLst>
            </p:cNvPr>
            <p:cNvCxnSpPr/>
            <p:nvPr/>
          </p:nvCxnSpPr>
          <p:spPr>
            <a:xfrm>
              <a:off x="2557361" y="3733800"/>
              <a:ext cx="3382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up 24">
            <a:extLst>
              <a:ext uri="{FF2B5EF4-FFF2-40B4-BE49-F238E27FC236}">
                <a16:creationId xmlns:a16="http://schemas.microsoft.com/office/drawing/2014/main" id="{5C8867BA-9D5B-6FE5-E063-C71ECC5967B9}"/>
              </a:ext>
            </a:extLst>
          </p:cNvPr>
          <p:cNvGrpSpPr>
            <a:grpSpLocks/>
          </p:cNvGrpSpPr>
          <p:nvPr/>
        </p:nvGrpSpPr>
        <p:grpSpPr bwMode="auto">
          <a:xfrm>
            <a:off x="1709738" y="5170488"/>
            <a:ext cx="1185862" cy="815975"/>
            <a:chOff x="1709057" y="5170488"/>
            <a:chExt cx="1186543" cy="815975"/>
          </a:xfrm>
        </p:grpSpPr>
        <p:cxnSp>
          <p:nvCxnSpPr>
            <p:cNvPr id="26" name="Konektor Lurus 25">
              <a:extLst>
                <a:ext uri="{FF2B5EF4-FFF2-40B4-BE49-F238E27FC236}">
                  <a16:creationId xmlns:a16="http://schemas.microsoft.com/office/drawing/2014/main" id="{F4969DC2-1ADD-CECC-F5CD-4D8ED6453B8A}"/>
                </a:ext>
              </a:extLst>
            </p:cNvPr>
            <p:cNvCxnSpPr>
              <a:cxnSpLocks/>
            </p:cNvCxnSpPr>
            <p:nvPr/>
          </p:nvCxnSpPr>
          <p:spPr>
            <a:xfrm>
              <a:off x="1709057" y="5986463"/>
              <a:ext cx="84821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Konektor Lurus 26">
              <a:extLst>
                <a:ext uri="{FF2B5EF4-FFF2-40B4-BE49-F238E27FC236}">
                  <a16:creationId xmlns:a16="http://schemas.microsoft.com/office/drawing/2014/main" id="{B19BFF69-8B14-3336-FBB8-0A0DD7BE0000}"/>
                </a:ext>
              </a:extLst>
            </p:cNvPr>
            <p:cNvCxnSpPr/>
            <p:nvPr/>
          </p:nvCxnSpPr>
          <p:spPr>
            <a:xfrm flipV="1">
              <a:off x="2557269" y="5181600"/>
              <a:ext cx="0" cy="7953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Konektor Panah Lurus 27">
              <a:extLst>
                <a:ext uri="{FF2B5EF4-FFF2-40B4-BE49-F238E27FC236}">
                  <a16:creationId xmlns:a16="http://schemas.microsoft.com/office/drawing/2014/main" id="{EBDC79F1-4062-6856-A72D-667049ED275F}"/>
                </a:ext>
              </a:extLst>
            </p:cNvPr>
            <p:cNvCxnSpPr/>
            <p:nvPr/>
          </p:nvCxnSpPr>
          <p:spPr>
            <a:xfrm>
              <a:off x="2557269" y="5170488"/>
              <a:ext cx="3383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9708" name="Gambar 7">
            <a:extLst>
              <a:ext uri="{FF2B5EF4-FFF2-40B4-BE49-F238E27FC236}">
                <a16:creationId xmlns:a16="http://schemas.microsoft.com/office/drawing/2014/main" id="{EFFEC422-A3E0-4074-AC9A-BA8F58A97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80975"/>
            <a:ext cx="1676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B30A8CE9-B363-98B2-CD8A-3A52FB1A5FED}"/>
              </a:ext>
            </a:extLst>
          </p:cNvPr>
          <p:cNvSpPr/>
          <p:nvPr/>
        </p:nvSpPr>
        <p:spPr>
          <a:xfrm>
            <a:off x="0" y="927100"/>
            <a:ext cx="10247313" cy="217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9D851126-20FC-2B53-7017-A4A4E0D9E79F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id="{DE911ADE-9438-9492-93E8-553DAB7C485C}"/>
              </a:ext>
            </a:extLst>
          </p:cNvPr>
          <p:cNvSpPr txBox="1"/>
          <p:nvPr/>
        </p:nvSpPr>
        <p:spPr>
          <a:xfrm>
            <a:off x="2736850" y="287338"/>
            <a:ext cx="90725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POSISI: ETIKA – DISIPLIN – HUKUM </a:t>
            </a:r>
            <a:endParaRPr lang="id-ID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408387D1-FE91-E83A-C453-4EB42EBD4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1414463"/>
            <a:ext cx="172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ETIKA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2F3F1493-B089-A5C5-553E-2235DC75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2398713"/>
            <a:ext cx="213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ETIKA UMUM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EC7393EE-88AE-14D2-5F21-18026608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2368550"/>
            <a:ext cx="213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ETIKA KHUSUS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D092CF34-F439-FA89-A522-C2ABC3DD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446463"/>
            <a:ext cx="1711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ETIKA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INDIVIDUAL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DF8DF8BF-F710-301F-9584-4C10B22A5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3443288"/>
            <a:ext cx="1190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ETIKA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SOSIAL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E5C1A964-681E-00A9-E284-F4ECDAD02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4778375"/>
            <a:ext cx="15557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KODE ETIK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Code of Ethics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A8BF89F3-C0D2-A164-4710-5992A7C65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4832350"/>
            <a:ext cx="170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Etika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Lingkungan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A75975B1-4EB6-2465-567D-09DBC7AEF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4778375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dll</a:t>
            </a: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2812FCE-CA6E-9B8F-D3B0-339544A4EE59}"/>
              </a:ext>
            </a:extLst>
          </p:cNvPr>
          <p:cNvGrpSpPr>
            <a:grpSpLocks/>
          </p:cNvGrpSpPr>
          <p:nvPr/>
        </p:nvGrpSpPr>
        <p:grpSpPr bwMode="auto">
          <a:xfrm>
            <a:off x="1098550" y="1700213"/>
            <a:ext cx="2190750" cy="646112"/>
            <a:chOff x="1076614" y="1539626"/>
            <a:chExt cx="2190442" cy="64603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B4FD14-768E-F848-31A8-0139E93AAD8D}"/>
                </a:ext>
              </a:extLst>
            </p:cNvPr>
            <p:cNvCxnSpPr/>
            <p:nvPr/>
          </p:nvCxnSpPr>
          <p:spPr>
            <a:xfrm>
              <a:off x="1076614" y="1861848"/>
              <a:ext cx="2190442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F35B4EF-4965-E5B0-6725-10FD5D20944D}"/>
                </a:ext>
              </a:extLst>
            </p:cNvPr>
            <p:cNvCxnSpPr/>
            <p:nvPr/>
          </p:nvCxnSpPr>
          <p:spPr>
            <a:xfrm>
              <a:off x="1940093" y="1539626"/>
              <a:ext cx="0" cy="32222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4">
              <a:extLst>
                <a:ext uri="{FF2B5EF4-FFF2-40B4-BE49-F238E27FC236}">
                  <a16:creationId xmlns:a16="http://schemas.microsoft.com/office/drawing/2014/main" id="{577675AA-38A7-AB93-0CED-AD9CC7F8454F}"/>
                </a:ext>
              </a:extLst>
            </p:cNvPr>
            <p:cNvCxnSpPr/>
            <p:nvPr/>
          </p:nvCxnSpPr>
          <p:spPr>
            <a:xfrm>
              <a:off x="1078202" y="1861848"/>
              <a:ext cx="0" cy="32222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5">
              <a:extLst>
                <a:ext uri="{FF2B5EF4-FFF2-40B4-BE49-F238E27FC236}">
                  <a16:creationId xmlns:a16="http://schemas.microsoft.com/office/drawing/2014/main" id="{16E265A2-8E58-E07C-DB95-51ECA20049CD}"/>
                </a:ext>
              </a:extLst>
            </p:cNvPr>
            <p:cNvCxnSpPr/>
            <p:nvPr/>
          </p:nvCxnSpPr>
          <p:spPr>
            <a:xfrm>
              <a:off x="3267056" y="1863436"/>
              <a:ext cx="0" cy="32222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6">
            <a:extLst>
              <a:ext uri="{FF2B5EF4-FFF2-40B4-BE49-F238E27FC236}">
                <a16:creationId xmlns:a16="http://schemas.microsoft.com/office/drawing/2014/main" id="{FE26A72E-D6E1-AC29-E593-5EDB4284376E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2768600"/>
            <a:ext cx="1955800" cy="644525"/>
            <a:chOff x="764689" y="2608445"/>
            <a:chExt cx="1956740" cy="643662"/>
          </a:xfrm>
        </p:grpSpPr>
        <p:cxnSp>
          <p:nvCxnSpPr>
            <p:cNvPr id="31" name="Straight Connector 27">
              <a:extLst>
                <a:ext uri="{FF2B5EF4-FFF2-40B4-BE49-F238E27FC236}">
                  <a16:creationId xmlns:a16="http://schemas.microsoft.com/office/drawing/2014/main" id="{17F01BE5-B708-219B-83D2-705303FC9790}"/>
                </a:ext>
              </a:extLst>
            </p:cNvPr>
            <p:cNvCxnSpPr>
              <a:cxnSpLocks/>
            </p:cNvCxnSpPr>
            <p:nvPr/>
          </p:nvCxnSpPr>
          <p:spPr>
            <a:xfrm>
              <a:off x="764689" y="2939789"/>
              <a:ext cx="195674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8">
              <a:extLst>
                <a:ext uri="{FF2B5EF4-FFF2-40B4-BE49-F238E27FC236}">
                  <a16:creationId xmlns:a16="http://schemas.microsoft.com/office/drawing/2014/main" id="{19D9C477-C39A-FDD7-9F23-C9A4CA41BC30}"/>
                </a:ext>
              </a:extLst>
            </p:cNvPr>
            <p:cNvCxnSpPr/>
            <p:nvPr/>
          </p:nvCxnSpPr>
          <p:spPr>
            <a:xfrm>
              <a:off x="2294187" y="2608445"/>
              <a:ext cx="0" cy="32183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9">
              <a:extLst>
                <a:ext uri="{FF2B5EF4-FFF2-40B4-BE49-F238E27FC236}">
                  <a16:creationId xmlns:a16="http://schemas.microsoft.com/office/drawing/2014/main" id="{8623963F-D273-27F2-5880-DCC6A9C132C0}"/>
                </a:ext>
              </a:extLst>
            </p:cNvPr>
            <p:cNvCxnSpPr/>
            <p:nvPr/>
          </p:nvCxnSpPr>
          <p:spPr>
            <a:xfrm>
              <a:off x="764689" y="2930276"/>
              <a:ext cx="0" cy="32183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0">
              <a:extLst>
                <a:ext uri="{FF2B5EF4-FFF2-40B4-BE49-F238E27FC236}">
                  <a16:creationId xmlns:a16="http://schemas.microsoft.com/office/drawing/2014/main" id="{D02807BF-8045-0289-071F-0228B4CDDC47}"/>
                </a:ext>
              </a:extLst>
            </p:cNvPr>
            <p:cNvCxnSpPr/>
            <p:nvPr/>
          </p:nvCxnSpPr>
          <p:spPr>
            <a:xfrm>
              <a:off x="2721429" y="2930276"/>
              <a:ext cx="0" cy="32183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1">
            <a:extLst>
              <a:ext uri="{FF2B5EF4-FFF2-40B4-BE49-F238E27FC236}">
                <a16:creationId xmlns:a16="http://schemas.microsoft.com/office/drawing/2014/main" id="{80FE25EF-47D3-3695-2CDD-50D80770097D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4151313"/>
            <a:ext cx="3200400" cy="642937"/>
            <a:chOff x="269083" y="3990549"/>
            <a:chExt cx="3201747" cy="643662"/>
          </a:xfrm>
        </p:grpSpPr>
        <p:cxnSp>
          <p:nvCxnSpPr>
            <p:cNvPr id="39" name="Straight Connector 32">
              <a:extLst>
                <a:ext uri="{FF2B5EF4-FFF2-40B4-BE49-F238E27FC236}">
                  <a16:creationId xmlns:a16="http://schemas.microsoft.com/office/drawing/2014/main" id="{659D896B-FE94-F360-D38D-509C24212A73}"/>
                </a:ext>
              </a:extLst>
            </p:cNvPr>
            <p:cNvCxnSpPr>
              <a:cxnSpLocks/>
            </p:cNvCxnSpPr>
            <p:nvPr/>
          </p:nvCxnSpPr>
          <p:spPr>
            <a:xfrm>
              <a:off x="269083" y="4321121"/>
              <a:ext cx="3201747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3">
              <a:extLst>
                <a:ext uri="{FF2B5EF4-FFF2-40B4-BE49-F238E27FC236}">
                  <a16:creationId xmlns:a16="http://schemas.microsoft.com/office/drawing/2014/main" id="{E38D773E-0A79-CA71-95E6-A1BEF5BA45F2}"/>
                </a:ext>
              </a:extLst>
            </p:cNvPr>
            <p:cNvCxnSpPr/>
            <p:nvPr/>
          </p:nvCxnSpPr>
          <p:spPr>
            <a:xfrm>
              <a:off x="2711686" y="3990549"/>
              <a:ext cx="0" cy="3226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34">
              <a:extLst>
                <a:ext uri="{FF2B5EF4-FFF2-40B4-BE49-F238E27FC236}">
                  <a16:creationId xmlns:a16="http://schemas.microsoft.com/office/drawing/2014/main" id="{C5A27356-3F51-0042-7807-74EAE2F74811}"/>
                </a:ext>
              </a:extLst>
            </p:cNvPr>
            <p:cNvCxnSpPr/>
            <p:nvPr/>
          </p:nvCxnSpPr>
          <p:spPr>
            <a:xfrm>
              <a:off x="3466066" y="4313174"/>
              <a:ext cx="0" cy="32103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5">
              <a:extLst>
                <a:ext uri="{FF2B5EF4-FFF2-40B4-BE49-F238E27FC236}">
                  <a16:creationId xmlns:a16="http://schemas.microsoft.com/office/drawing/2014/main" id="{82D64FCB-4796-EF05-5D5C-5A51CFEC020E}"/>
                </a:ext>
              </a:extLst>
            </p:cNvPr>
            <p:cNvCxnSpPr/>
            <p:nvPr/>
          </p:nvCxnSpPr>
          <p:spPr>
            <a:xfrm>
              <a:off x="2259058" y="4313174"/>
              <a:ext cx="0" cy="32103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6">
              <a:extLst>
                <a:ext uri="{FF2B5EF4-FFF2-40B4-BE49-F238E27FC236}">
                  <a16:creationId xmlns:a16="http://schemas.microsoft.com/office/drawing/2014/main" id="{0F4B0091-32D9-FE32-0A3A-82A3D426AFCC}"/>
                </a:ext>
              </a:extLst>
            </p:cNvPr>
            <p:cNvCxnSpPr/>
            <p:nvPr/>
          </p:nvCxnSpPr>
          <p:spPr>
            <a:xfrm>
              <a:off x="269083" y="4295693"/>
              <a:ext cx="0" cy="32262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5D654178-8946-AD92-6C3D-1781991C4F0D}"/>
              </a:ext>
            </a:extLst>
          </p:cNvPr>
          <p:cNvSpPr/>
          <p:nvPr/>
        </p:nvSpPr>
        <p:spPr>
          <a:xfrm>
            <a:off x="3863975" y="1206500"/>
            <a:ext cx="8186738" cy="5300663"/>
          </a:xfrm>
          <a:prstGeom prst="ellipse">
            <a:avLst/>
          </a:prstGeom>
          <a:solidFill>
            <a:srgbClr val="FFFF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B979DB5-C3A3-F932-CB87-456D8719F623}"/>
              </a:ext>
            </a:extLst>
          </p:cNvPr>
          <p:cNvSpPr/>
          <p:nvPr/>
        </p:nvSpPr>
        <p:spPr>
          <a:xfrm>
            <a:off x="5748338" y="1654175"/>
            <a:ext cx="6302375" cy="4398963"/>
          </a:xfrm>
          <a:prstGeom prst="ellipse">
            <a:avLst/>
          </a:prstGeom>
          <a:solidFill>
            <a:srgbClr val="FFC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51703BF-E84E-4912-E552-E951E22192DE}"/>
              </a:ext>
            </a:extLst>
          </p:cNvPr>
          <p:cNvSpPr/>
          <p:nvPr/>
        </p:nvSpPr>
        <p:spPr>
          <a:xfrm>
            <a:off x="7848600" y="2108200"/>
            <a:ext cx="4202113" cy="3490913"/>
          </a:xfrm>
          <a:prstGeom prst="ellipse">
            <a:avLst/>
          </a:prstGeom>
          <a:solidFill>
            <a:srgbClr val="C0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48" name="Picture 8">
            <a:extLst>
              <a:ext uri="{FF2B5EF4-FFF2-40B4-BE49-F238E27FC236}">
                <a16:creationId xmlns:a16="http://schemas.microsoft.com/office/drawing/2014/main" id="{01930E95-A0DC-919B-12D3-E41F00EE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852863"/>
            <a:ext cx="120491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C512DC0A-43E2-B47F-FA9D-6FBE6A9D7798}"/>
              </a:ext>
            </a:extLst>
          </p:cNvPr>
          <p:cNvSpPr txBox="1">
            <a:spLocks/>
          </p:cNvSpPr>
          <p:nvPr/>
        </p:nvSpPr>
        <p:spPr>
          <a:xfrm>
            <a:off x="4203700" y="2838450"/>
            <a:ext cx="2911475" cy="100171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Etika &gt;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Kode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97787044-15BB-7629-D611-5AE3A2B097B3}"/>
              </a:ext>
            </a:extLst>
          </p:cNvPr>
          <p:cNvSpPr txBox="1">
            <a:spLocks/>
          </p:cNvSpPr>
          <p:nvPr/>
        </p:nvSpPr>
        <p:spPr>
          <a:xfrm>
            <a:off x="6251575" y="2811463"/>
            <a:ext cx="2911475" cy="10001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Disiplin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BF607DFB-A4CD-7B02-8246-8325F5A9BF9C}"/>
              </a:ext>
            </a:extLst>
          </p:cNvPr>
          <p:cNvSpPr txBox="1">
            <a:spLocks/>
          </p:cNvSpPr>
          <p:nvPr/>
        </p:nvSpPr>
        <p:spPr>
          <a:xfrm>
            <a:off x="8440738" y="2784475"/>
            <a:ext cx="2911475" cy="10001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</a:t>
            </a:r>
          </a:p>
        </p:txBody>
      </p:sp>
      <p:pic>
        <p:nvPicPr>
          <p:cNvPr id="30743" name="Gambar 2">
            <a:extLst>
              <a:ext uri="{FF2B5EF4-FFF2-40B4-BE49-F238E27FC236}">
                <a16:creationId xmlns:a16="http://schemas.microsoft.com/office/drawing/2014/main" id="{DE95B1E1-9064-2E92-306C-4465849D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25413"/>
            <a:ext cx="16764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ambar 5">
            <a:extLst>
              <a:ext uri="{FF2B5EF4-FFF2-40B4-BE49-F238E27FC236}">
                <a16:creationId xmlns:a16="http://schemas.microsoft.com/office/drawing/2014/main" id="{5B9B596A-9798-4920-C978-32203C362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316288"/>
            <a:ext cx="64055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F0B53A3-C701-2F5A-E729-835545EC83EB}"/>
              </a:ext>
            </a:extLst>
          </p:cNvPr>
          <p:cNvSpPr txBox="1">
            <a:spLocks/>
          </p:cNvSpPr>
          <p:nvPr/>
        </p:nvSpPr>
        <p:spPr>
          <a:xfrm>
            <a:off x="2357438" y="614363"/>
            <a:ext cx="4090987" cy="93821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Pelanggaran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Disiplin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Pelanggaran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Kode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Hukum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EDAE747-0F28-D40E-DB68-5E6AA1E1C5C0}"/>
              </a:ext>
            </a:extLst>
          </p:cNvPr>
          <p:cNvSpPr txBox="1">
            <a:spLocks/>
          </p:cNvSpPr>
          <p:nvPr/>
        </p:nvSpPr>
        <p:spPr>
          <a:xfrm>
            <a:off x="6559550" y="647700"/>
            <a:ext cx="5487988" cy="93821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Pelanggaran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Disiplin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juga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Pelanggaran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Kode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Etik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Hukum</a:t>
            </a:r>
          </a:p>
        </p:txBody>
      </p:sp>
      <p:grpSp>
        <p:nvGrpSpPr>
          <p:cNvPr id="27" name="Grup 26">
            <a:extLst>
              <a:ext uri="{FF2B5EF4-FFF2-40B4-BE49-F238E27FC236}">
                <a16:creationId xmlns:a16="http://schemas.microsoft.com/office/drawing/2014/main" id="{2429247F-BAB7-80CB-B1D1-28F10CF045AC}"/>
              </a:ext>
            </a:extLst>
          </p:cNvPr>
          <p:cNvGrpSpPr>
            <a:grpSpLocks/>
          </p:cNvGrpSpPr>
          <p:nvPr/>
        </p:nvGrpSpPr>
        <p:grpSpPr bwMode="auto">
          <a:xfrm>
            <a:off x="1793875" y="5602288"/>
            <a:ext cx="8877300" cy="1260475"/>
            <a:chOff x="1794076" y="5510025"/>
            <a:chExt cx="8877783" cy="1260987"/>
          </a:xfrm>
        </p:grpSpPr>
        <p:pic>
          <p:nvPicPr>
            <p:cNvPr id="31758" name="Gambar 6">
              <a:extLst>
                <a:ext uri="{FF2B5EF4-FFF2-40B4-BE49-F238E27FC236}">
                  <a16:creationId xmlns:a16="http://schemas.microsoft.com/office/drawing/2014/main" id="{B9AB446A-FE65-D48A-4C01-28C926F24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031" y="5510025"/>
              <a:ext cx="7627752" cy="126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Konektor Siku 18">
              <a:extLst>
                <a:ext uri="{FF2B5EF4-FFF2-40B4-BE49-F238E27FC236}">
                  <a16:creationId xmlns:a16="http://schemas.microsoft.com/office/drawing/2014/main" id="{8C441DA4-95F9-B562-354C-74E22AF06586}"/>
                </a:ext>
              </a:extLst>
            </p:cNvPr>
            <p:cNvCxnSpPr/>
            <p:nvPr/>
          </p:nvCxnSpPr>
          <p:spPr>
            <a:xfrm>
              <a:off x="1794076" y="5764128"/>
              <a:ext cx="1192278" cy="566967"/>
            </a:xfrm>
            <a:prstGeom prst="bentConnector3">
              <a:avLst>
                <a:gd name="adj1" fmla="val 1456"/>
              </a:avLst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Konektor Siku 21">
              <a:extLst>
                <a:ext uri="{FF2B5EF4-FFF2-40B4-BE49-F238E27FC236}">
                  <a16:creationId xmlns:a16="http://schemas.microsoft.com/office/drawing/2014/main" id="{2BDACDE5-9A15-4AAD-C530-81CB0380471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838377" y="5764128"/>
              <a:ext cx="833482" cy="566967"/>
            </a:xfrm>
            <a:prstGeom prst="bentConnector3">
              <a:avLst>
                <a:gd name="adj1" fmla="val -2778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750" name="Gambar 3">
            <a:extLst>
              <a:ext uri="{FF2B5EF4-FFF2-40B4-BE49-F238E27FC236}">
                <a16:creationId xmlns:a16="http://schemas.microsoft.com/office/drawing/2014/main" id="{9412CA4C-B359-B4E7-FD12-BF1D8BC3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2057400"/>
            <a:ext cx="6407151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Gambar 4">
            <a:extLst>
              <a:ext uri="{FF2B5EF4-FFF2-40B4-BE49-F238E27FC236}">
                <a16:creationId xmlns:a16="http://schemas.microsoft.com/office/drawing/2014/main" id="{06D72BE1-1404-83A8-A3A1-10D181C1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63" y="3268663"/>
            <a:ext cx="65071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ersegi Panjang 13">
            <a:extLst>
              <a:ext uri="{FF2B5EF4-FFF2-40B4-BE49-F238E27FC236}">
                <a16:creationId xmlns:a16="http://schemas.microsoft.com/office/drawing/2014/main" id="{05E0AAFC-CC91-D62F-2E18-6A0B9B6A10CD}"/>
              </a:ext>
            </a:extLst>
          </p:cNvPr>
          <p:cNvSpPr/>
          <p:nvPr/>
        </p:nvSpPr>
        <p:spPr bwMode="auto">
          <a:xfrm>
            <a:off x="42863" y="1941513"/>
            <a:ext cx="6405562" cy="3841750"/>
          </a:xfrm>
          <a:prstGeom prst="rect">
            <a:avLst/>
          </a:prstGeom>
          <a:noFill/>
          <a:ln w="25400" cap="rnd" cmpd="dbl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31753" name="Gambar 9">
            <a:extLst>
              <a:ext uri="{FF2B5EF4-FFF2-40B4-BE49-F238E27FC236}">
                <a16:creationId xmlns:a16="http://schemas.microsoft.com/office/drawing/2014/main" id="{5A35E6AF-7354-118D-B68F-C234EB86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941513"/>
            <a:ext cx="55086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Gambar 10">
            <a:extLst>
              <a:ext uri="{FF2B5EF4-FFF2-40B4-BE49-F238E27FC236}">
                <a16:creationId xmlns:a16="http://schemas.microsoft.com/office/drawing/2014/main" id="{83F09FA0-1AD9-AB43-747F-D0B3D379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3119438"/>
            <a:ext cx="55086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Gambar 11">
            <a:extLst>
              <a:ext uri="{FF2B5EF4-FFF2-40B4-BE49-F238E27FC236}">
                <a16:creationId xmlns:a16="http://schemas.microsoft.com/office/drawing/2014/main" id="{A7C61ECC-F43E-8408-FBD1-D6392B6F2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829050"/>
            <a:ext cx="57848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ersegi Panjang 14">
            <a:extLst>
              <a:ext uri="{FF2B5EF4-FFF2-40B4-BE49-F238E27FC236}">
                <a16:creationId xmlns:a16="http://schemas.microsoft.com/office/drawing/2014/main" id="{445DC46B-3570-603B-D762-75B49E5CA7A1}"/>
              </a:ext>
            </a:extLst>
          </p:cNvPr>
          <p:cNvSpPr/>
          <p:nvPr/>
        </p:nvSpPr>
        <p:spPr bwMode="auto">
          <a:xfrm>
            <a:off x="6596063" y="1941513"/>
            <a:ext cx="5546725" cy="3794125"/>
          </a:xfrm>
          <a:prstGeom prst="rect">
            <a:avLst/>
          </a:prstGeom>
          <a:noFill/>
          <a:ln w="25400" cap="rnd" cmpd="dbl">
            <a:solidFill>
              <a:srgbClr val="FF0000"/>
            </a:solidFill>
            <a:round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31757" name="Gambar 1">
            <a:extLst>
              <a:ext uri="{FF2B5EF4-FFF2-40B4-BE49-F238E27FC236}">
                <a16:creationId xmlns:a16="http://schemas.microsoft.com/office/drawing/2014/main" id="{B7CC1326-D237-BB9F-7288-1C8C9680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33363"/>
            <a:ext cx="16764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Rectangle 16">
            <a:extLst>
              <a:ext uri="{FF2B5EF4-FFF2-40B4-BE49-F238E27FC236}">
                <a16:creationId xmlns:a16="http://schemas.microsoft.com/office/drawing/2014/main" id="{264FBC2D-5AA5-38C2-3BCE-E7C8DBB755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204700" cy="6858000"/>
            <a:chOff x="0" y="0"/>
            <a:chExt cx="7688" cy="4320"/>
          </a:xfrm>
          <a:solidFill>
            <a:schemeClr val="bg1"/>
          </a:solidFill>
        </p:grpSpPr>
        <p:pic>
          <p:nvPicPr>
            <p:cNvPr id="37925" name="Rectangle 16">
              <a:extLst>
                <a:ext uri="{FF2B5EF4-FFF2-40B4-BE49-F238E27FC236}">
                  <a16:creationId xmlns:a16="http://schemas.microsoft.com/office/drawing/2014/main" id="{9859D320-A505-DDBF-3820-5A0FBA1BFFE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688" cy="432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7926" name="Text Box 2">
              <a:extLst>
                <a:ext uri="{FF2B5EF4-FFF2-40B4-BE49-F238E27FC236}">
                  <a16:creationId xmlns:a16="http://schemas.microsoft.com/office/drawing/2014/main" id="{C1DAB8E7-542D-A27F-1BD6-9E7194790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" y="0"/>
              <a:ext cx="7680" cy="4320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altLang="id-ID">
                <a:solidFill>
                  <a:srgbClr val="FF0000"/>
                </a:solidFill>
                <a:latin typeface="Arial" panose="020B0604020202020204" pitchFamily="34" charset="0"/>
                <a:cs typeface="Arial Unicode MS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95E2D1-C2F3-7E77-F2A4-65DCBBEA7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7975" y="168275"/>
            <a:ext cx="5262563" cy="506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KOMPETENSI-KEWENANGAN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2BC4DDA3-B585-D64D-9843-C2F4D08CFE79}"/>
              </a:ext>
            </a:extLst>
          </p:cNvPr>
          <p:cNvSpPr/>
          <p:nvPr/>
        </p:nvSpPr>
        <p:spPr>
          <a:xfrm rot="16200000">
            <a:off x="3401218" y="2101057"/>
            <a:ext cx="2614613" cy="2254250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prstClr val="white"/>
              </a:solidFill>
              <a:ea typeface="+mj-ea"/>
            </a:endParaRPr>
          </a:p>
        </p:txBody>
      </p:sp>
      <p:grpSp>
        <p:nvGrpSpPr>
          <p:cNvPr id="32773" name="Group 24">
            <a:extLst>
              <a:ext uri="{FF2B5EF4-FFF2-40B4-BE49-F238E27FC236}">
                <a16:creationId xmlns:a16="http://schemas.microsoft.com/office/drawing/2014/main" id="{4482EF7A-ABB5-9102-49BF-625D3FD833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24450" y="727075"/>
            <a:ext cx="1403350" cy="5403850"/>
            <a:chOff x="5400765" y="1273689"/>
            <a:chExt cx="1207984" cy="540445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315D9E0-32EE-A0B6-DA7F-DC055C4BC775}"/>
                </a:ext>
              </a:extLst>
            </p:cNvPr>
            <p:cNvSpPr/>
            <p:nvPr/>
          </p:nvSpPr>
          <p:spPr>
            <a:xfrm flipH="1">
              <a:off x="5627604" y="5946222"/>
              <a:ext cx="515169" cy="206398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99" name="Freeform: Shape 26">
              <a:extLst>
                <a:ext uri="{FF2B5EF4-FFF2-40B4-BE49-F238E27FC236}">
                  <a16:creationId xmlns:a16="http://schemas.microsoft.com/office/drawing/2014/main" id="{589771CE-FFD5-16C1-456E-7E73085C46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00765" y="2019357"/>
              <a:ext cx="1207984" cy="4412086"/>
            </a:xfrm>
            <a:custGeom>
              <a:avLst/>
              <a:gdLst>
                <a:gd name="T0" fmla="*/ 1051 w 1532305"/>
                <a:gd name="T1" fmla="*/ 8764 h 5596651"/>
                <a:gd name="T2" fmla="*/ 984 w 1532305"/>
                <a:gd name="T3" fmla="*/ 8851 h 5596651"/>
                <a:gd name="T4" fmla="*/ 496 w 1532305"/>
                <a:gd name="T5" fmla="*/ 9006 h 5596651"/>
                <a:gd name="T6" fmla="*/ 230 w 1532305"/>
                <a:gd name="T7" fmla="*/ 9104 h 5596651"/>
                <a:gd name="T8" fmla="*/ 94 w 1532305"/>
                <a:gd name="T9" fmla="*/ 8744 h 5596651"/>
                <a:gd name="T10" fmla="*/ 177 w 1532305"/>
                <a:gd name="T11" fmla="*/ 8382 h 5596651"/>
                <a:gd name="T12" fmla="*/ 175 w 1532305"/>
                <a:gd name="T13" fmla="*/ 7957 h 5596651"/>
                <a:gd name="T14" fmla="*/ 184 w 1532305"/>
                <a:gd name="T15" fmla="*/ 7899 h 5596651"/>
                <a:gd name="T16" fmla="*/ 216 w 1532305"/>
                <a:gd name="T17" fmla="*/ 7625 h 5596651"/>
                <a:gd name="T18" fmla="*/ 232 w 1532305"/>
                <a:gd name="T19" fmla="*/ 7243 h 5596651"/>
                <a:gd name="T20" fmla="*/ 237 w 1532305"/>
                <a:gd name="T21" fmla="*/ 6330 h 5596651"/>
                <a:gd name="T22" fmla="*/ 277 w 1532305"/>
                <a:gd name="T23" fmla="*/ 5719 h 5596651"/>
                <a:gd name="T24" fmla="*/ 389 w 1532305"/>
                <a:gd name="T25" fmla="*/ 4812 h 5596651"/>
                <a:gd name="T26" fmla="*/ 253 w 1532305"/>
                <a:gd name="T27" fmla="*/ 3992 h 5596651"/>
                <a:gd name="T28" fmla="*/ 404 w 1532305"/>
                <a:gd name="T29" fmla="*/ 2818 h 5596651"/>
                <a:gd name="T30" fmla="*/ 2 w 1532305"/>
                <a:gd name="T31" fmla="*/ 1000 h 5596651"/>
                <a:gd name="T32" fmla="*/ 332 w 1532305"/>
                <a:gd name="T33" fmla="*/ 263 h 5596651"/>
                <a:gd name="T34" fmla="*/ 426 w 1532305"/>
                <a:gd name="T35" fmla="*/ 21 h 5596651"/>
                <a:gd name="T36" fmla="*/ 1180 w 1532305"/>
                <a:gd name="T37" fmla="*/ 229 h 5596651"/>
                <a:gd name="T38" fmla="*/ 1443 w 1532305"/>
                <a:gd name="T39" fmla="*/ 467 h 5596651"/>
                <a:gd name="T40" fmla="*/ 2010 w 1532305"/>
                <a:gd name="T41" fmla="*/ 1226 h 5596651"/>
                <a:gd name="T42" fmla="*/ 2427 w 1532305"/>
                <a:gd name="T43" fmla="*/ 1641 h 5596651"/>
                <a:gd name="T44" fmla="*/ 2393 w 1532305"/>
                <a:gd name="T45" fmla="*/ 2080 h 5596651"/>
                <a:gd name="T46" fmla="*/ 2094 w 1532305"/>
                <a:gd name="T47" fmla="*/ 2257 h 5596651"/>
                <a:gd name="T48" fmla="*/ 2013 w 1532305"/>
                <a:gd name="T49" fmla="*/ 2559 h 5596651"/>
                <a:gd name="T50" fmla="*/ 2036 w 1532305"/>
                <a:gd name="T51" fmla="*/ 3008 h 5596651"/>
                <a:gd name="T52" fmla="*/ 2084 w 1532305"/>
                <a:gd name="T53" fmla="*/ 3832 h 5596651"/>
                <a:gd name="T54" fmla="*/ 1924 w 1532305"/>
                <a:gd name="T55" fmla="*/ 3939 h 5596651"/>
                <a:gd name="T56" fmla="*/ 1819 w 1532305"/>
                <a:gd name="T57" fmla="*/ 5007 h 5596651"/>
                <a:gd name="T58" fmla="*/ 1414 w 1532305"/>
                <a:gd name="T59" fmla="*/ 7250 h 5596651"/>
                <a:gd name="T60" fmla="*/ 1285 w 1532305"/>
                <a:gd name="T61" fmla="*/ 7884 h 5596651"/>
                <a:gd name="T62" fmla="*/ 1410 w 1532305"/>
                <a:gd name="T63" fmla="*/ 8024 h 5596651"/>
                <a:gd name="T64" fmla="*/ 1417 w 1532305"/>
                <a:gd name="T65" fmla="*/ 8094 h 5596651"/>
                <a:gd name="T66" fmla="*/ 1075 w 1532305"/>
                <a:gd name="T67" fmla="*/ 8423 h 5596651"/>
                <a:gd name="T68" fmla="*/ 978 w 1532305"/>
                <a:gd name="T69" fmla="*/ 8458 h 55966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29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5955FE-610D-D736-5476-72127CD68102}"/>
                </a:ext>
              </a:extLst>
            </p:cNvPr>
            <p:cNvSpPr/>
            <p:nvPr/>
          </p:nvSpPr>
          <p:spPr>
            <a:xfrm flipH="1">
              <a:off x="5818913" y="6295511"/>
              <a:ext cx="766605" cy="382630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1C5469-F589-D3EE-7007-3E13F0CFFA85}"/>
                </a:ext>
              </a:extLst>
            </p:cNvPr>
            <p:cNvSpPr/>
            <p:nvPr/>
          </p:nvSpPr>
          <p:spPr>
            <a:xfrm flipH="1">
              <a:off x="5566111" y="2205656"/>
              <a:ext cx="880025" cy="3904097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02" name="Freeform: Shape 29">
              <a:extLst>
                <a:ext uri="{FF2B5EF4-FFF2-40B4-BE49-F238E27FC236}">
                  <a16:creationId xmlns:a16="http://schemas.microsoft.com/office/drawing/2014/main" id="{C8EA3B42-522A-183A-0D6E-A44BA940BC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9073" y="1276696"/>
              <a:ext cx="581895" cy="824964"/>
            </a:xfrm>
            <a:custGeom>
              <a:avLst/>
              <a:gdLst>
                <a:gd name="T0" fmla="*/ 657 w 738122"/>
                <a:gd name="T1" fmla="*/ 979 h 1046452"/>
                <a:gd name="T2" fmla="*/ 713 w 738122"/>
                <a:gd name="T3" fmla="*/ 897 h 1046452"/>
                <a:gd name="T4" fmla="*/ 741 w 738122"/>
                <a:gd name="T5" fmla="*/ 789 h 1046452"/>
                <a:gd name="T6" fmla="*/ 744 w 738122"/>
                <a:gd name="T7" fmla="*/ 603 h 1046452"/>
                <a:gd name="T8" fmla="*/ 735 w 738122"/>
                <a:gd name="T9" fmla="*/ 553 h 1046452"/>
                <a:gd name="T10" fmla="*/ 703 w 738122"/>
                <a:gd name="T11" fmla="*/ 504 h 1046452"/>
                <a:gd name="T12" fmla="*/ 698 w 738122"/>
                <a:gd name="T13" fmla="*/ 455 h 1046452"/>
                <a:gd name="T14" fmla="*/ 704 w 738122"/>
                <a:gd name="T15" fmla="*/ 371 h 1046452"/>
                <a:gd name="T16" fmla="*/ 698 w 738122"/>
                <a:gd name="T17" fmla="*/ 318 h 1046452"/>
                <a:gd name="T18" fmla="*/ 677 w 738122"/>
                <a:gd name="T19" fmla="*/ 256 h 1046452"/>
                <a:gd name="T20" fmla="*/ 594 w 738122"/>
                <a:gd name="T21" fmla="*/ 113 h 1046452"/>
                <a:gd name="T22" fmla="*/ 491 w 738122"/>
                <a:gd name="T23" fmla="*/ 18 h 1046452"/>
                <a:gd name="T24" fmla="*/ 446 w 738122"/>
                <a:gd name="T25" fmla="*/ 6 h 1046452"/>
                <a:gd name="T26" fmla="*/ 290 w 738122"/>
                <a:gd name="T27" fmla="*/ 13 h 1046452"/>
                <a:gd name="T28" fmla="*/ 142 w 738122"/>
                <a:gd name="T29" fmla="*/ 61 h 1046452"/>
                <a:gd name="T30" fmla="*/ 43 w 738122"/>
                <a:gd name="T31" fmla="*/ 174 h 1046452"/>
                <a:gd name="T32" fmla="*/ 2 w 738122"/>
                <a:gd name="T33" fmla="*/ 369 h 1046452"/>
                <a:gd name="T34" fmla="*/ 48 w 738122"/>
                <a:gd name="T35" fmla="*/ 550 h 1046452"/>
                <a:gd name="T36" fmla="*/ 48 w 738122"/>
                <a:gd name="T37" fmla="*/ 550 h 1046452"/>
                <a:gd name="T38" fmla="*/ 51 w 738122"/>
                <a:gd name="T39" fmla="*/ 554 h 1046452"/>
                <a:gd name="T40" fmla="*/ 52 w 738122"/>
                <a:gd name="T41" fmla="*/ 554 h 1046452"/>
                <a:gd name="T42" fmla="*/ 75 w 738122"/>
                <a:gd name="T43" fmla="*/ 647 h 1046452"/>
                <a:gd name="T44" fmla="*/ 108 w 738122"/>
                <a:gd name="T45" fmla="*/ 700 h 1046452"/>
                <a:gd name="T46" fmla="*/ 147 w 738122"/>
                <a:gd name="T47" fmla="*/ 756 h 1046452"/>
                <a:gd name="T48" fmla="*/ 185 w 738122"/>
                <a:gd name="T49" fmla="*/ 957 h 1046452"/>
                <a:gd name="T50" fmla="*/ 583 w 738122"/>
                <a:gd name="T51" fmla="*/ 1061 h 1046452"/>
                <a:gd name="T52" fmla="*/ 601 w 738122"/>
                <a:gd name="T53" fmla="*/ 1065 h 1046452"/>
                <a:gd name="T54" fmla="*/ 603 w 738122"/>
                <a:gd name="T55" fmla="*/ 1028 h 10464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29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32803" name="Freeform: Shape 30">
              <a:extLst>
                <a:ext uri="{FF2B5EF4-FFF2-40B4-BE49-F238E27FC236}">
                  <a16:creationId xmlns:a16="http://schemas.microsoft.com/office/drawing/2014/main" id="{F3967AD4-DCF3-E653-47BC-6F3C1D9A17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66067" y="1273689"/>
              <a:ext cx="581894" cy="427214"/>
            </a:xfrm>
            <a:custGeom>
              <a:avLst/>
              <a:gdLst>
                <a:gd name="T0" fmla="*/ 2024 w 700749"/>
                <a:gd name="T1" fmla="*/ 6 h 541912"/>
                <a:gd name="T2" fmla="*/ 2225 w 700749"/>
                <a:gd name="T3" fmla="*/ 18 h 541912"/>
                <a:gd name="T4" fmla="*/ 2693 w 700749"/>
                <a:gd name="T5" fmla="*/ 113 h 541912"/>
                <a:gd name="T6" fmla="*/ 3073 w 700749"/>
                <a:gd name="T7" fmla="*/ 256 h 541912"/>
                <a:gd name="T8" fmla="*/ 3189 w 700749"/>
                <a:gd name="T9" fmla="*/ 344 h 541912"/>
                <a:gd name="T10" fmla="*/ 3180 w 700749"/>
                <a:gd name="T11" fmla="*/ 359 h 541912"/>
                <a:gd name="T12" fmla="*/ 2929 w 700749"/>
                <a:gd name="T13" fmla="*/ 352 h 541912"/>
                <a:gd name="T14" fmla="*/ 2136 w 700749"/>
                <a:gd name="T15" fmla="*/ 369 h 541912"/>
                <a:gd name="T16" fmla="*/ 1364 w 700749"/>
                <a:gd name="T17" fmla="*/ 457 h 541912"/>
                <a:gd name="T18" fmla="*/ 1031 w 700749"/>
                <a:gd name="T19" fmla="*/ 490 h 541912"/>
                <a:gd name="T20" fmla="*/ 610 w 700749"/>
                <a:gd name="T21" fmla="*/ 521 h 541912"/>
                <a:gd name="T22" fmla="*/ 486 w 700749"/>
                <a:gd name="T23" fmla="*/ 520 h 541912"/>
                <a:gd name="T24" fmla="*/ 268 w 700749"/>
                <a:gd name="T25" fmla="*/ 539 h 541912"/>
                <a:gd name="T26" fmla="*/ 226 w 700749"/>
                <a:gd name="T27" fmla="*/ 553 h 541912"/>
                <a:gd name="T28" fmla="*/ 55 w 700749"/>
                <a:gd name="T29" fmla="*/ 461 h 541912"/>
                <a:gd name="T30" fmla="*/ 0 w 700749"/>
                <a:gd name="T31" fmla="*/ 408 h 541912"/>
                <a:gd name="T32" fmla="*/ 0 w 700749"/>
                <a:gd name="T33" fmla="*/ 367 h 541912"/>
                <a:gd name="T34" fmla="*/ 197 w 700749"/>
                <a:gd name="T35" fmla="*/ 172 h 541912"/>
                <a:gd name="T36" fmla="*/ 644 w 700749"/>
                <a:gd name="T37" fmla="*/ 59 h 541912"/>
                <a:gd name="T38" fmla="*/ 1322 w 700749"/>
                <a:gd name="T39" fmla="*/ 10 h 541912"/>
                <a:gd name="T40" fmla="*/ 2024 w 700749"/>
                <a:gd name="T41" fmla="*/ 6 h 5419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29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6DE00C-6EB5-5446-A4E8-755871A302C3}"/>
                </a:ext>
              </a:extLst>
            </p:cNvPr>
            <p:cNvSpPr/>
            <p:nvPr/>
          </p:nvSpPr>
          <p:spPr>
            <a:xfrm flipH="1">
              <a:off x="5951463" y="1667433"/>
              <a:ext cx="456410" cy="40962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05" name="Freeform: Shape 32">
              <a:extLst>
                <a:ext uri="{FF2B5EF4-FFF2-40B4-BE49-F238E27FC236}">
                  <a16:creationId xmlns:a16="http://schemas.microsoft.com/office/drawing/2014/main" id="{331C3364-975E-A191-19C9-20881F52A3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366815" y="1657643"/>
              <a:ext cx="66292" cy="95755"/>
            </a:xfrm>
            <a:custGeom>
              <a:avLst/>
              <a:gdLst>
                <a:gd name="T0" fmla="*/ 94 w 84089"/>
                <a:gd name="T1" fmla="*/ 0 h 121463"/>
                <a:gd name="T2" fmla="*/ 94 w 84089"/>
                <a:gd name="T3" fmla="*/ 98 h 121463"/>
                <a:gd name="T4" fmla="*/ 74 w 84089"/>
                <a:gd name="T5" fmla="*/ 129 h 121463"/>
                <a:gd name="T6" fmla="*/ 41 w 84089"/>
                <a:gd name="T7" fmla="*/ 78 h 121463"/>
                <a:gd name="T8" fmla="*/ 0 w 84089"/>
                <a:gd name="T9" fmla="*/ 32 h 121463"/>
                <a:gd name="T10" fmla="*/ 94 w 84089"/>
                <a:gd name="T11" fmla="*/ 0 h 121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29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sp>
        <p:nvSpPr>
          <p:cNvPr id="32774" name="TextBox 36">
            <a:extLst>
              <a:ext uri="{FF2B5EF4-FFF2-40B4-BE49-F238E27FC236}">
                <a16:creationId xmlns:a16="http://schemas.microsoft.com/office/drawing/2014/main" id="{2EB27C75-081B-C980-644C-D677FABC2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17538"/>
            <a:ext cx="1191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ko-K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RECHTSMACHT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altLang="ko-K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ko-K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kewenangan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571DDE-613A-5602-290D-9EF872B5D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3" y="1035050"/>
            <a:ext cx="3065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Pengaruh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 Hukum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Konformitas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89D6D4-9DB6-AA36-EAFA-96651829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1049338"/>
            <a:ext cx="53197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Mengendalikan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endParaRPr lang="en-US" altLang="ko-K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endParaRPr lang="en-US" altLang="ko-K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endParaRPr lang="en-US" altLang="ko-K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3F0802-C0FD-AC7D-ED75-5F0A7812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295400"/>
            <a:ext cx="1725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ATRIBUTIF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F6586E-0D32-92D7-A778-3D0CCC0A7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1073150"/>
            <a:ext cx="258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 dan tetap ada selama UU mengaturnya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5C1769D-FDD0-1D10-0C88-0FFE2E34D1DE}"/>
              </a:ext>
            </a:extLst>
          </p:cNvPr>
          <p:cNvCxnSpPr>
            <a:cxnSpLocks/>
          </p:cNvCxnSpPr>
          <p:nvPr/>
        </p:nvCxnSpPr>
        <p:spPr>
          <a:xfrm>
            <a:off x="1508125" y="1736725"/>
            <a:ext cx="1389063" cy="884238"/>
          </a:xfrm>
          <a:prstGeom prst="bentConnector3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03CC7DC-D79A-BDC6-6138-BA34679D3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1" y="1798638"/>
            <a:ext cx="277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ko-K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authority</a:t>
            </a:r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CE71BF26-69FF-3852-2252-9E9BE2F4D2D1}"/>
              </a:ext>
            </a:extLst>
          </p:cNvPr>
          <p:cNvCxnSpPr/>
          <p:nvPr/>
        </p:nvCxnSpPr>
        <p:spPr>
          <a:xfrm>
            <a:off x="1577975" y="3300413"/>
            <a:ext cx="2185988" cy="925512"/>
          </a:xfrm>
          <a:prstGeom prst="bentConnector3">
            <a:avLst>
              <a:gd name="adj1" fmla="val 32073"/>
            </a:avLst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97DD916-A56B-4788-594F-3567FB64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2887663"/>
            <a:ext cx="297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ko-K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original of authority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250B2F91-3218-AFFA-C085-8F36E8F549C7}"/>
              </a:ext>
            </a:extLst>
          </p:cNvPr>
          <p:cNvSpPr/>
          <p:nvPr/>
        </p:nvSpPr>
        <p:spPr>
          <a:xfrm>
            <a:off x="674688" y="2225675"/>
            <a:ext cx="636587" cy="584200"/>
          </a:xfrm>
          <a:prstGeom prst="downArrow">
            <a:avLst/>
          </a:prstGeom>
          <a:gradFill>
            <a:gsLst>
              <a:gs pos="9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2784" name="Picture 2">
            <a:extLst>
              <a:ext uri="{FF2B5EF4-FFF2-40B4-BE49-F238E27FC236}">
                <a16:creationId xmlns:a16="http://schemas.microsoft.com/office/drawing/2014/main" id="{E3214F50-5AB9-0DF6-550C-67A0D9BC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879475"/>
            <a:ext cx="37893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 5">
            <a:extLst>
              <a:ext uri="{FF2B5EF4-FFF2-40B4-BE49-F238E27FC236}">
                <a16:creationId xmlns:a16="http://schemas.microsoft.com/office/drawing/2014/main" id="{F8E29523-D606-3FDA-C9D5-F907A17D9B1D}"/>
              </a:ext>
            </a:extLst>
          </p:cNvPr>
          <p:cNvGrpSpPr>
            <a:grpSpLocks/>
          </p:cNvGrpSpPr>
          <p:nvPr/>
        </p:nvGrpSpPr>
        <p:grpSpPr bwMode="auto">
          <a:xfrm>
            <a:off x="2452688" y="4945063"/>
            <a:ext cx="4127500" cy="655637"/>
            <a:chOff x="2452688" y="4945063"/>
            <a:chExt cx="4127500" cy="655640"/>
          </a:xfrm>
        </p:grpSpPr>
        <p:sp>
          <p:nvSpPr>
            <p:cNvPr id="8" name="Persegi Panjang 7">
              <a:extLst>
                <a:ext uri="{FF2B5EF4-FFF2-40B4-BE49-F238E27FC236}">
                  <a16:creationId xmlns:a16="http://schemas.microsoft.com/office/drawing/2014/main" id="{CE57A92F-7C76-02FC-99FE-EB1668741F7E}"/>
                </a:ext>
              </a:extLst>
            </p:cNvPr>
            <p:cNvSpPr/>
            <p:nvPr/>
          </p:nvSpPr>
          <p:spPr>
            <a:xfrm>
              <a:off x="2452688" y="4945063"/>
              <a:ext cx="4127500" cy="644528"/>
            </a:xfrm>
            <a:prstGeom prst="rect">
              <a:avLst/>
            </a:prstGeom>
            <a:solidFill>
              <a:srgbClr val="FF0000">
                <a:alpha val="398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2797" name="TextBox 57">
              <a:extLst>
                <a:ext uri="{FF2B5EF4-FFF2-40B4-BE49-F238E27FC236}">
                  <a16:creationId xmlns:a16="http://schemas.microsoft.com/office/drawing/2014/main" id="{2B7DAEE2-AB75-1604-5015-9FD71538F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9840" y="4956178"/>
              <a:ext cx="4008396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2" algn="ctr" eaLnBrk="1" hangingPunct="1"/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PERTANGGUNGJAWABAN HUKUM</a:t>
              </a:r>
            </a:p>
            <a:p>
              <a:pPr marL="0" lvl="2" algn="ctr" eaLnBrk="1" hangingPunct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Ps 51 UU Pradok</a:t>
              </a:r>
              <a:endParaRPr lang="en-ID" altLang="en-US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up 2">
            <a:extLst>
              <a:ext uri="{FF2B5EF4-FFF2-40B4-BE49-F238E27FC236}">
                <a16:creationId xmlns:a16="http://schemas.microsoft.com/office/drawing/2014/main" id="{51EFE10F-A643-86F9-AC48-1598E432BFA2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5897563"/>
            <a:ext cx="3683000" cy="661987"/>
            <a:chOff x="11113" y="5897563"/>
            <a:chExt cx="3683000" cy="661987"/>
          </a:xfrm>
        </p:grpSpPr>
        <p:sp>
          <p:nvSpPr>
            <p:cNvPr id="66" name="Persegi Panjang 65">
              <a:extLst>
                <a:ext uri="{FF2B5EF4-FFF2-40B4-BE49-F238E27FC236}">
                  <a16:creationId xmlns:a16="http://schemas.microsoft.com/office/drawing/2014/main" id="{FA4B8B30-A98A-E09C-07E6-628BB16D9A84}"/>
                </a:ext>
              </a:extLst>
            </p:cNvPr>
            <p:cNvSpPr/>
            <p:nvPr/>
          </p:nvSpPr>
          <p:spPr>
            <a:xfrm>
              <a:off x="11113" y="5900738"/>
              <a:ext cx="3683000" cy="644525"/>
            </a:xfrm>
            <a:prstGeom prst="rect">
              <a:avLst/>
            </a:prstGeom>
            <a:solidFill>
              <a:srgbClr val="FFFF00">
                <a:alpha val="398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2795" name="TextBox 57">
              <a:extLst>
                <a:ext uri="{FF2B5EF4-FFF2-40B4-BE49-F238E27FC236}">
                  <a16:creationId xmlns:a16="http://schemas.microsoft.com/office/drawing/2014/main" id="{F2C8EE49-23CE-0D66-B6AD-12B9C80E3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3" y="5897563"/>
              <a:ext cx="3308350" cy="66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2" algn="ctr" eaLnBrk="1" hangingPunct="1"/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PERLINDUNGAN HUKUM </a:t>
              </a:r>
            </a:p>
            <a:p>
              <a:pPr marL="0" lvl="2" algn="ctr" eaLnBrk="1" hangingPunct="1"/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Ps 50 UU Pradok</a:t>
              </a:r>
              <a:endParaRPr lang="en-ID" altLang="en-US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Konektor Siku 10">
            <a:extLst>
              <a:ext uri="{FF2B5EF4-FFF2-40B4-BE49-F238E27FC236}">
                <a16:creationId xmlns:a16="http://schemas.microsoft.com/office/drawing/2014/main" id="{B2997F0B-7A2D-063D-6883-46E25807D24C}"/>
              </a:ext>
            </a:extLst>
          </p:cNvPr>
          <p:cNvCxnSpPr/>
          <p:nvPr/>
        </p:nvCxnSpPr>
        <p:spPr>
          <a:xfrm rot="10800000" flipV="1">
            <a:off x="1114425" y="5229225"/>
            <a:ext cx="1173163" cy="457200"/>
          </a:xfrm>
          <a:prstGeom prst="bentConnector3">
            <a:avLst>
              <a:gd name="adj1" fmla="val 98532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Konektor Siku 66">
            <a:extLst>
              <a:ext uri="{FF2B5EF4-FFF2-40B4-BE49-F238E27FC236}">
                <a16:creationId xmlns:a16="http://schemas.microsoft.com/office/drawing/2014/main" id="{E3FE6114-6C43-53DE-2AF7-AF88E4ABC4A4}"/>
              </a:ext>
            </a:extLst>
          </p:cNvPr>
          <p:cNvCxnSpPr/>
          <p:nvPr/>
        </p:nvCxnSpPr>
        <p:spPr>
          <a:xfrm rot="10800000" flipV="1">
            <a:off x="3883025" y="5753100"/>
            <a:ext cx="1171575" cy="457200"/>
          </a:xfrm>
          <a:prstGeom prst="bentConnector3">
            <a:avLst>
              <a:gd name="adj1" fmla="val -434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nah Kanan Setrip 14">
            <a:extLst>
              <a:ext uri="{FF2B5EF4-FFF2-40B4-BE49-F238E27FC236}">
                <a16:creationId xmlns:a16="http://schemas.microsoft.com/office/drawing/2014/main" id="{41D516E2-0AC0-40A6-A058-83EF4125390D}"/>
              </a:ext>
            </a:extLst>
          </p:cNvPr>
          <p:cNvSpPr/>
          <p:nvPr/>
        </p:nvSpPr>
        <p:spPr>
          <a:xfrm flipH="1">
            <a:off x="4008438" y="5675313"/>
            <a:ext cx="623887" cy="415925"/>
          </a:xfrm>
          <a:prstGeom prst="stripedRightArrow">
            <a:avLst/>
          </a:prstGeom>
          <a:gradFill>
            <a:gsLst>
              <a:gs pos="99000">
                <a:srgbClr val="FF0000"/>
              </a:gs>
              <a:gs pos="50000">
                <a:schemeClr val="accent3"/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4" name="Panah Kanan Setrip 43">
            <a:extLst>
              <a:ext uri="{FF2B5EF4-FFF2-40B4-BE49-F238E27FC236}">
                <a16:creationId xmlns:a16="http://schemas.microsoft.com/office/drawing/2014/main" id="{BBC89419-537B-44AA-52EA-B9CB6BEFF7EA}"/>
              </a:ext>
            </a:extLst>
          </p:cNvPr>
          <p:cNvSpPr/>
          <p:nvPr/>
        </p:nvSpPr>
        <p:spPr>
          <a:xfrm rot="10800000" flipH="1">
            <a:off x="1454150" y="5332413"/>
            <a:ext cx="623888" cy="415925"/>
          </a:xfrm>
          <a:prstGeom prst="stripedRightArrow">
            <a:avLst/>
          </a:prstGeom>
          <a:gradFill>
            <a:gsLst>
              <a:gs pos="99000">
                <a:srgbClr val="FF0000"/>
              </a:gs>
              <a:gs pos="50000">
                <a:schemeClr val="accent3"/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TextBox 41">
            <a:extLst>
              <a:ext uri="{FF2B5EF4-FFF2-40B4-BE49-F238E27FC236}">
                <a16:creationId xmlns:a16="http://schemas.microsoft.com/office/drawing/2014/main" id="{A792914D-26A2-2B1A-D091-AC97FA9B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384550"/>
            <a:ext cx="1725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DELEGATIF</a:t>
            </a:r>
          </a:p>
          <a:p>
            <a:pPr eaLnBrk="1" hangingPunct="1"/>
            <a:r>
              <a:rPr lang="en-US" altLang="ko-K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</a:p>
        </p:txBody>
      </p:sp>
      <p:pic>
        <p:nvPicPr>
          <p:cNvPr id="32792" name="TextBox 40">
            <a:extLst>
              <a:ext uri="{FF2B5EF4-FFF2-40B4-BE49-F238E27FC236}">
                <a16:creationId xmlns:a16="http://schemas.microsoft.com/office/drawing/2014/main" id="{464DD906-D440-EBC7-E829-A8B10D25ACD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222500"/>
            <a:ext cx="568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Gambar 3">
            <a:extLst>
              <a:ext uri="{FF2B5EF4-FFF2-40B4-BE49-F238E27FC236}">
                <a16:creationId xmlns:a16="http://schemas.microsoft.com/office/drawing/2014/main" id="{8E6C0C56-00A5-422A-DEF9-1C392DD9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42081"/>
            <a:ext cx="1676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9206F1-647C-1690-E582-697E0727AA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C1961-80D8-CCE1-7F3A-A6E562E9F7AC}"/>
              </a:ext>
            </a:extLst>
          </p:cNvPr>
          <p:cNvSpPr txBox="1"/>
          <p:nvPr/>
        </p:nvSpPr>
        <p:spPr>
          <a:xfrm>
            <a:off x="257174" y="1124550"/>
            <a:ext cx="117316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6. </a:t>
            </a:r>
            <a:r>
              <a:rPr lang="en-ID" sz="2800" dirty="0" err="1">
                <a:latin typeface="+mn-lt"/>
              </a:rPr>
              <a:t>Tidak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melakukan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tindakan</a:t>
            </a:r>
            <a:r>
              <a:rPr lang="en-ID" sz="2800" dirty="0">
                <a:latin typeface="+mn-lt"/>
              </a:rPr>
              <a:t>/</a:t>
            </a:r>
            <a:r>
              <a:rPr lang="en-ID" sz="2800" dirty="0" err="1">
                <a:latin typeface="+mn-lt"/>
              </a:rPr>
              <a:t>asuhan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medis</a:t>
            </a:r>
            <a:r>
              <a:rPr lang="en-ID" sz="2800" dirty="0">
                <a:latin typeface="+mn-lt"/>
              </a:rPr>
              <a:t> 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yang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memadai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dirty="0">
                <a:latin typeface="+mn-lt"/>
              </a:rPr>
              <a:t>pada </a:t>
            </a:r>
            <a:r>
              <a:rPr lang="en-ID" sz="2800" dirty="0" err="1">
                <a:latin typeface="+mn-lt"/>
              </a:rPr>
              <a:t>situasi</a:t>
            </a:r>
            <a:r>
              <a:rPr lang="en-ID" sz="2800" dirty="0">
                <a:latin typeface="+mn-lt"/>
              </a:rPr>
              <a:t>    </a:t>
            </a:r>
          </a:p>
          <a:p>
            <a:r>
              <a:rPr lang="en-ID" sz="2800" dirty="0">
                <a:latin typeface="+mn-lt"/>
              </a:rPr>
              <a:t>     </a:t>
            </a:r>
            <a:r>
              <a:rPr lang="en-ID" sz="2800" dirty="0" err="1">
                <a:latin typeface="+mn-lt"/>
              </a:rPr>
              <a:t>tertentu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dirty="0" err="1">
                <a:latin typeface="+mn-lt"/>
              </a:rPr>
              <a:t>dapat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membahayakan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pasien</a:t>
            </a:r>
            <a:r>
              <a:rPr lang="en-ID" sz="2800" dirty="0">
                <a:latin typeface="+mn-lt"/>
              </a:rPr>
              <a:t>.</a:t>
            </a: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7. </a:t>
            </a:r>
            <a:r>
              <a:rPr lang="en-ID" sz="2800" dirty="0" err="1">
                <a:latin typeface="+mn-lt"/>
              </a:rPr>
              <a:t>Melakukan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pemeriksaan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atau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pengobatan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berlebihan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dirty="0" err="1">
                <a:latin typeface="+mn-lt"/>
              </a:rPr>
              <a:t>tidak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sesuai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dirty="0">
                <a:latin typeface="+mn-lt"/>
              </a:rPr>
              <a:t>    </a:t>
            </a:r>
            <a:r>
              <a:rPr lang="en-ID" sz="2800" dirty="0" err="1">
                <a:latin typeface="+mn-lt"/>
              </a:rPr>
              <a:t>dengan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kebutuhan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pasien</a:t>
            </a:r>
            <a:r>
              <a:rPr lang="en-ID" sz="2800" dirty="0">
                <a:latin typeface="+mn-lt"/>
              </a:rPr>
              <a:t>.</a:t>
            </a: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8. </a:t>
            </a:r>
            <a:r>
              <a:rPr lang="en-ID" sz="2800" dirty="0" err="1">
                <a:latin typeface="+mn-lt"/>
              </a:rPr>
              <a:t>Tidak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memberikan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penjelasan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jujur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etis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, dan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memadai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dirty="0">
                <a:latin typeface="+mn-lt"/>
              </a:rPr>
              <a:t>(adequate </a:t>
            </a:r>
          </a:p>
          <a:p>
            <a:r>
              <a:rPr lang="en-ID" sz="2800" dirty="0">
                <a:latin typeface="+mn-lt"/>
              </a:rPr>
              <a:t>     information) </a:t>
            </a:r>
            <a:r>
              <a:rPr lang="en-ID" sz="2800" dirty="0" err="1">
                <a:latin typeface="+mn-lt"/>
              </a:rPr>
              <a:t>kepada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pasien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atau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keluarganya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dalam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melakukan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Praktik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dirty="0">
                <a:latin typeface="+mn-lt"/>
              </a:rPr>
              <a:t>     </a:t>
            </a:r>
            <a:r>
              <a:rPr lang="en-ID" sz="2800" dirty="0" err="1">
                <a:latin typeface="+mn-lt"/>
              </a:rPr>
              <a:t>Kedokteran</a:t>
            </a:r>
            <a:r>
              <a:rPr lang="en-ID" sz="2800" dirty="0">
                <a:latin typeface="+mn-lt"/>
              </a:rPr>
              <a:t>.</a:t>
            </a: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9. </a:t>
            </a:r>
            <a:r>
              <a:rPr lang="en-ID" sz="2800" dirty="0" err="1">
                <a:latin typeface="+mn-lt"/>
              </a:rPr>
              <a:t>Melakukan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tindakan</a:t>
            </a:r>
            <a:r>
              <a:rPr lang="en-ID" sz="2800" dirty="0">
                <a:latin typeface="+mn-lt"/>
              </a:rPr>
              <a:t>/</a:t>
            </a:r>
            <a:r>
              <a:rPr lang="en-ID" sz="2800" dirty="0" err="1">
                <a:latin typeface="+mn-lt"/>
              </a:rPr>
              <a:t>asuhan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medis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tanpa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memperoleh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persetujuan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dari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b="1" dirty="0">
                <a:solidFill>
                  <a:srgbClr val="FF0000"/>
                </a:solidFill>
                <a:latin typeface="+mn-lt"/>
              </a:rPr>
              <a:t>    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pasien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atau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keluarga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dekat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wali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atau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pengampunya</a:t>
            </a:r>
            <a:endParaRPr lang="en-ID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224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DA35CE-87B8-1194-4CBF-A632E5BDB026}"/>
              </a:ext>
            </a:extLst>
          </p:cNvPr>
          <p:cNvSpPr txBox="1"/>
          <p:nvPr/>
        </p:nvSpPr>
        <p:spPr>
          <a:xfrm>
            <a:off x="217487" y="1329541"/>
            <a:ext cx="113760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>
                <a:latin typeface="+mn-lt"/>
              </a:rPr>
              <a:t>10. </a:t>
            </a:r>
            <a:r>
              <a:rPr lang="en-ID" sz="2800" dirty="0" err="1">
                <a:latin typeface="+mn-lt"/>
              </a:rPr>
              <a:t>Tidak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membuat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atau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menyimpan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rekam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medis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dengan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sengaja</a:t>
            </a:r>
            <a:r>
              <a:rPr lang="en-ID" sz="2800" dirty="0">
                <a:latin typeface="+mn-lt"/>
              </a:rPr>
              <a:t>.</a:t>
            </a: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11. </a:t>
            </a:r>
            <a:r>
              <a:rPr lang="en-ID" sz="2800" dirty="0" err="1">
                <a:latin typeface="+mn-lt"/>
              </a:rPr>
              <a:t>Melakukan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perbuatan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dirty="0" err="1">
                <a:latin typeface="+mn-lt"/>
              </a:rPr>
              <a:t>bertujuan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untuk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menghentikan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dirty="0">
                <a:latin typeface="+mn-lt"/>
              </a:rPr>
              <a:t>       </a:t>
            </a:r>
            <a:r>
              <a:rPr lang="en-ID" sz="2800" dirty="0" err="1">
                <a:latin typeface="+mn-lt"/>
              </a:rPr>
              <a:t>kehamilan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dirty="0" err="1">
                <a:latin typeface="+mn-lt"/>
              </a:rPr>
              <a:t>tidak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sesuai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dengan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ketentuan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peraturan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dirty="0">
                <a:latin typeface="+mn-lt"/>
              </a:rPr>
              <a:t>       </a:t>
            </a:r>
            <a:r>
              <a:rPr lang="en-ID" sz="2800" dirty="0" err="1">
                <a:latin typeface="+mn-lt"/>
              </a:rPr>
              <a:t>perundang-undangan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dirty="0" err="1">
                <a:latin typeface="+mn-lt"/>
              </a:rPr>
              <a:t>berlaku</a:t>
            </a:r>
            <a:r>
              <a:rPr lang="en-ID" sz="2800" dirty="0">
                <a:latin typeface="+mn-lt"/>
              </a:rPr>
              <a:t>.</a:t>
            </a: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12. </a:t>
            </a:r>
            <a:r>
              <a:rPr lang="en-ID" sz="2800" dirty="0" err="1">
                <a:latin typeface="+mn-lt"/>
              </a:rPr>
              <a:t>Melakukan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perbuatan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dirty="0" err="1">
                <a:latin typeface="+mn-lt"/>
              </a:rPr>
              <a:t>dapat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mengakhiri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kehidupan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pasien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dirty="0">
                <a:latin typeface="+mn-lt"/>
              </a:rPr>
              <a:t>       </a:t>
            </a:r>
            <a:r>
              <a:rPr lang="en-ID" sz="2800" dirty="0" err="1">
                <a:latin typeface="+mn-lt"/>
              </a:rPr>
              <a:t>atas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permintaan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sendiri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atau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keluarganya</a:t>
            </a:r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13. </a:t>
            </a:r>
            <a:r>
              <a:rPr lang="en-ID" sz="2800" dirty="0" err="1">
                <a:latin typeface="+mn-lt"/>
              </a:rPr>
              <a:t>Menjalankan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Praktik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Kedokteran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dengan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menerapkan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dirty="0">
                <a:latin typeface="+mn-lt"/>
              </a:rPr>
              <a:t>      </a:t>
            </a:r>
            <a:r>
              <a:rPr lang="en-ID" sz="2800" dirty="0" err="1">
                <a:latin typeface="+mn-lt"/>
              </a:rPr>
              <a:t>pengetahuan</a:t>
            </a:r>
            <a:r>
              <a:rPr lang="en-ID" sz="2800" dirty="0">
                <a:latin typeface="+mn-lt"/>
              </a:rPr>
              <a:t>, </a:t>
            </a:r>
            <a:r>
              <a:rPr lang="en-ID" sz="2800" dirty="0" err="1">
                <a:latin typeface="+mn-lt"/>
              </a:rPr>
              <a:t>keterampilan</a:t>
            </a:r>
            <a:r>
              <a:rPr lang="en-ID" sz="2800" dirty="0">
                <a:latin typeface="+mn-lt"/>
              </a:rPr>
              <a:t>, </a:t>
            </a:r>
            <a:r>
              <a:rPr lang="en-ID" sz="2800" dirty="0" err="1">
                <a:latin typeface="+mn-lt"/>
              </a:rPr>
              <a:t>atau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teknologi</a:t>
            </a:r>
            <a:r>
              <a:rPr lang="en-ID" sz="2800" dirty="0">
                <a:latin typeface="+mn-lt"/>
              </a:rPr>
              <a:t> 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yang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belum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en-ID" sz="2800" b="1" dirty="0">
                <a:solidFill>
                  <a:srgbClr val="FF0000"/>
                </a:solidFill>
                <a:latin typeface="+mn-lt"/>
              </a:rPr>
              <a:t>    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diterima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atau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di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luar</a:t>
            </a:r>
            <a:r>
              <a:rPr lang="en-ID" sz="2800" b="1" dirty="0">
                <a:latin typeface="+mn-lt"/>
              </a:rPr>
              <a:t> </a:t>
            </a:r>
            <a:r>
              <a:rPr lang="en-ID" sz="2800" dirty="0">
                <a:latin typeface="+mn-lt"/>
              </a:rPr>
              <a:t>tata </a:t>
            </a:r>
            <a:r>
              <a:rPr lang="en-ID" sz="2800" dirty="0" err="1">
                <a:latin typeface="+mn-lt"/>
              </a:rPr>
              <a:t>cara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Praktik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Kedokteran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dirty="0" err="1">
                <a:latin typeface="+mn-lt"/>
              </a:rPr>
              <a:t>layak</a:t>
            </a:r>
            <a:endParaRPr lang="en-ID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53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721700-540D-3954-74B8-3B1A17DE685A}"/>
              </a:ext>
            </a:extLst>
          </p:cNvPr>
          <p:cNvSpPr txBox="1"/>
          <p:nvPr/>
        </p:nvSpPr>
        <p:spPr>
          <a:xfrm>
            <a:off x="381000" y="1231900"/>
            <a:ext cx="11430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latin typeface="+mn-lt"/>
              </a:rPr>
              <a:t>14. </a:t>
            </a:r>
            <a:r>
              <a:rPr lang="en-ID" sz="2400" dirty="0" err="1">
                <a:latin typeface="+mn-lt"/>
              </a:rPr>
              <a:t>Melakukan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penelitian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dalam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Praktik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Kedokteran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dengan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menggunakan</a:t>
            </a:r>
            <a:r>
              <a:rPr lang="en-ID" sz="2400" dirty="0">
                <a:latin typeface="+mn-lt"/>
              </a:rPr>
              <a:t> </a:t>
            </a:r>
          </a:p>
          <a:p>
            <a:r>
              <a:rPr lang="en-ID" sz="2400" dirty="0">
                <a:latin typeface="+mn-lt"/>
              </a:rPr>
              <a:t>       </a:t>
            </a:r>
            <a:r>
              <a:rPr lang="en-ID" sz="2400" dirty="0" err="1">
                <a:latin typeface="+mn-lt"/>
              </a:rPr>
              <a:t>manusia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sebagai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subjek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penelitian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tanpa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memperoleh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persetujuan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etik</a:t>
            </a:r>
            <a:r>
              <a:rPr lang="en-ID" sz="2400" dirty="0">
                <a:latin typeface="+mn-lt"/>
              </a:rPr>
              <a:t> </a:t>
            </a:r>
          </a:p>
          <a:p>
            <a:r>
              <a:rPr lang="en-ID" sz="2400" dirty="0">
                <a:latin typeface="+mn-lt"/>
              </a:rPr>
              <a:t>       (</a:t>
            </a:r>
            <a:r>
              <a:rPr lang="en-ID" sz="2400" b="1" i="1" dirty="0">
                <a:solidFill>
                  <a:srgbClr val="FF0000"/>
                </a:solidFill>
                <a:latin typeface="+mn-lt"/>
              </a:rPr>
              <a:t>ethical clearance</a:t>
            </a:r>
            <a:r>
              <a:rPr lang="en-ID" sz="2400" dirty="0">
                <a:latin typeface="+mn-lt"/>
              </a:rPr>
              <a:t>) </a:t>
            </a:r>
            <a:r>
              <a:rPr lang="en-ID" sz="2400" dirty="0" err="1">
                <a:latin typeface="+mn-lt"/>
              </a:rPr>
              <a:t>dari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lembaga</a:t>
            </a:r>
            <a:r>
              <a:rPr lang="en-ID" sz="2400" dirty="0">
                <a:latin typeface="+mn-lt"/>
              </a:rPr>
              <a:t> yang </a:t>
            </a:r>
            <a:r>
              <a:rPr lang="en-ID" sz="2400" dirty="0" err="1">
                <a:latin typeface="+mn-lt"/>
              </a:rPr>
              <a:t>diakui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pemerintah</a:t>
            </a:r>
            <a:r>
              <a:rPr lang="en-ID" sz="2400" dirty="0">
                <a:latin typeface="+mn-lt"/>
              </a:rPr>
              <a:t>. </a:t>
            </a:r>
          </a:p>
          <a:p>
            <a:endParaRPr lang="en-ID" sz="2400" dirty="0">
              <a:latin typeface="+mn-lt"/>
            </a:endParaRPr>
          </a:p>
          <a:p>
            <a:r>
              <a:rPr lang="en-ID" sz="2400" dirty="0">
                <a:latin typeface="+mn-lt"/>
              </a:rPr>
              <a:t>15. </a:t>
            </a:r>
            <a:r>
              <a:rPr lang="en-ID" sz="2400" dirty="0" err="1">
                <a:latin typeface="+mn-lt"/>
              </a:rPr>
              <a:t>Tidak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melakukan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pertolongan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darurat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atas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dasar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perikemanusiaan</a:t>
            </a:r>
            <a:r>
              <a:rPr lang="en-ID" sz="2400" dirty="0">
                <a:latin typeface="+mn-lt"/>
              </a:rPr>
              <a:t>, </a:t>
            </a:r>
          </a:p>
          <a:p>
            <a:r>
              <a:rPr lang="en-ID" sz="2400" dirty="0">
                <a:latin typeface="+mn-lt"/>
              </a:rPr>
              <a:t>       </a:t>
            </a:r>
            <a:r>
              <a:rPr lang="en-ID" sz="2400" dirty="0" err="1">
                <a:latin typeface="+mn-lt"/>
              </a:rPr>
              <a:t>padahal</a:t>
            </a:r>
            <a:r>
              <a:rPr lang="en-ID" sz="2400" dirty="0">
                <a:latin typeface="+mn-lt"/>
              </a:rPr>
              <a:t> </a:t>
            </a:r>
            <a:r>
              <a:rPr lang="en-ID" sz="2400" b="1" dirty="0" err="1">
                <a:solidFill>
                  <a:srgbClr val="FF0000"/>
                </a:solidFill>
                <a:latin typeface="+mn-lt"/>
              </a:rPr>
              <a:t>tidak</a:t>
            </a:r>
            <a:r>
              <a:rPr lang="en-ID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400" b="1" dirty="0" err="1">
                <a:solidFill>
                  <a:srgbClr val="FF0000"/>
                </a:solidFill>
                <a:latin typeface="+mn-lt"/>
              </a:rPr>
              <a:t>membahayakan</a:t>
            </a:r>
            <a:r>
              <a:rPr lang="en-ID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400" b="1" dirty="0" err="1">
                <a:solidFill>
                  <a:srgbClr val="FF0000"/>
                </a:solidFill>
                <a:latin typeface="+mn-lt"/>
              </a:rPr>
              <a:t>dirinya</a:t>
            </a:r>
            <a:r>
              <a:rPr lang="en-ID" sz="2400" dirty="0">
                <a:latin typeface="+mn-lt"/>
              </a:rPr>
              <a:t>, </a:t>
            </a:r>
            <a:r>
              <a:rPr lang="en-ID" sz="2400" dirty="0" err="1">
                <a:latin typeface="+mn-lt"/>
              </a:rPr>
              <a:t>kecuali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bila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ia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yakin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ada</a:t>
            </a:r>
            <a:r>
              <a:rPr lang="en-ID" sz="2400" dirty="0">
                <a:latin typeface="+mn-lt"/>
              </a:rPr>
              <a:t> </a:t>
            </a:r>
            <a:r>
              <a:rPr lang="en-ID" sz="2400" b="1" dirty="0">
                <a:solidFill>
                  <a:srgbClr val="FF0000"/>
                </a:solidFill>
                <a:latin typeface="+mn-lt"/>
              </a:rPr>
              <a:t>orang lain </a:t>
            </a:r>
          </a:p>
          <a:p>
            <a:r>
              <a:rPr lang="en-ID" sz="2400" b="1" dirty="0">
                <a:solidFill>
                  <a:srgbClr val="FF0000"/>
                </a:solidFill>
                <a:latin typeface="+mn-lt"/>
              </a:rPr>
              <a:t>       </a:t>
            </a:r>
            <a:r>
              <a:rPr lang="en-ID" sz="2400" dirty="0">
                <a:latin typeface="+mn-lt"/>
              </a:rPr>
              <a:t>yang </a:t>
            </a:r>
            <a:r>
              <a:rPr lang="en-ID" sz="2400" dirty="0" err="1">
                <a:latin typeface="+mn-lt"/>
              </a:rPr>
              <a:t>bertugas</a:t>
            </a:r>
            <a:r>
              <a:rPr lang="en-ID" sz="2400" dirty="0">
                <a:latin typeface="+mn-lt"/>
              </a:rPr>
              <a:t> dan </a:t>
            </a:r>
            <a:r>
              <a:rPr lang="en-ID" sz="2400" dirty="0" err="1">
                <a:latin typeface="+mn-lt"/>
              </a:rPr>
              <a:t>mampu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melakukannya</a:t>
            </a:r>
            <a:r>
              <a:rPr lang="en-ID" sz="2400" dirty="0">
                <a:latin typeface="+mn-lt"/>
              </a:rPr>
              <a:t>.</a:t>
            </a:r>
          </a:p>
          <a:p>
            <a:endParaRPr lang="en-ID" sz="2400" dirty="0">
              <a:latin typeface="+mn-lt"/>
            </a:endParaRPr>
          </a:p>
          <a:p>
            <a:r>
              <a:rPr lang="en-ID" sz="2400" dirty="0">
                <a:latin typeface="+mn-lt"/>
              </a:rPr>
              <a:t>16. </a:t>
            </a:r>
            <a:r>
              <a:rPr lang="en-ID" sz="2400" dirty="0" err="1">
                <a:latin typeface="+mn-lt"/>
              </a:rPr>
              <a:t>Menolak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atau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menghentikan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tindakan</a:t>
            </a:r>
            <a:r>
              <a:rPr lang="en-ID" sz="2400" dirty="0">
                <a:latin typeface="+mn-lt"/>
              </a:rPr>
              <a:t>/</a:t>
            </a:r>
            <a:r>
              <a:rPr lang="en-ID" sz="2400" dirty="0" err="1">
                <a:latin typeface="+mn-lt"/>
              </a:rPr>
              <a:t>asuhan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medis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atau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tindakan</a:t>
            </a:r>
            <a:r>
              <a:rPr lang="en-ID" sz="2400" dirty="0">
                <a:latin typeface="+mn-lt"/>
              </a:rPr>
              <a:t> </a:t>
            </a:r>
          </a:p>
          <a:p>
            <a:r>
              <a:rPr lang="en-ID" sz="2400" dirty="0">
                <a:latin typeface="+mn-lt"/>
              </a:rPr>
              <a:t>      </a:t>
            </a:r>
            <a:r>
              <a:rPr lang="en-ID" sz="2400" dirty="0" err="1">
                <a:latin typeface="+mn-lt"/>
              </a:rPr>
              <a:t>pengobatan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terhadap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pasien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tanpa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alasan</a:t>
            </a:r>
            <a:r>
              <a:rPr lang="en-ID" sz="2400" dirty="0">
                <a:latin typeface="+mn-lt"/>
              </a:rPr>
              <a:t> yang </a:t>
            </a:r>
            <a:r>
              <a:rPr lang="en-ID" sz="2400" dirty="0" err="1">
                <a:latin typeface="+mn-lt"/>
              </a:rPr>
              <a:t>layak</a:t>
            </a:r>
            <a:r>
              <a:rPr lang="en-ID" sz="2400" dirty="0">
                <a:latin typeface="+mn-lt"/>
              </a:rPr>
              <a:t> dan </a:t>
            </a:r>
            <a:r>
              <a:rPr lang="en-ID" sz="2400" dirty="0" err="1">
                <a:latin typeface="+mn-lt"/>
              </a:rPr>
              <a:t>sah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sesuai</a:t>
            </a:r>
            <a:r>
              <a:rPr lang="en-ID" sz="2400" dirty="0">
                <a:latin typeface="+mn-lt"/>
              </a:rPr>
              <a:t> </a:t>
            </a:r>
          </a:p>
          <a:p>
            <a:r>
              <a:rPr lang="en-ID" sz="2400" dirty="0">
                <a:latin typeface="+mn-lt"/>
              </a:rPr>
              <a:t>      </a:t>
            </a:r>
            <a:r>
              <a:rPr lang="en-ID" sz="2400" dirty="0" err="1">
                <a:latin typeface="+mn-lt"/>
              </a:rPr>
              <a:t>dengan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ketentuan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etika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profesi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atau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peraturan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perundang-undangan</a:t>
            </a:r>
            <a:r>
              <a:rPr lang="en-ID" sz="2400" dirty="0">
                <a:latin typeface="+mn-lt"/>
              </a:rPr>
              <a:t> yang </a:t>
            </a:r>
          </a:p>
          <a:p>
            <a:r>
              <a:rPr lang="en-ID" sz="2400" dirty="0">
                <a:latin typeface="+mn-lt"/>
              </a:rPr>
              <a:t>      </a:t>
            </a:r>
            <a:r>
              <a:rPr lang="en-ID" sz="2400" dirty="0" err="1">
                <a:latin typeface="+mn-lt"/>
              </a:rPr>
              <a:t>berlaku</a:t>
            </a:r>
            <a:endParaRPr lang="en-ID" sz="2400" dirty="0">
              <a:latin typeface="+mn-lt"/>
            </a:endParaRPr>
          </a:p>
          <a:p>
            <a:endParaRPr lang="en-ID" sz="2400" dirty="0">
              <a:latin typeface="+mn-lt"/>
            </a:endParaRPr>
          </a:p>
          <a:p>
            <a:r>
              <a:rPr lang="en-ID" sz="2400" dirty="0">
                <a:latin typeface="+mn-lt"/>
              </a:rPr>
              <a:t>17. </a:t>
            </a:r>
            <a:r>
              <a:rPr lang="en-ID" sz="2400" dirty="0" err="1">
                <a:latin typeface="+mn-lt"/>
              </a:rPr>
              <a:t>Membuka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rahasia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kedokteran</a:t>
            </a:r>
            <a:r>
              <a:rPr lang="en-ID" sz="2400" dirty="0">
                <a:latin typeface="+mn-lt"/>
              </a:rPr>
              <a:t>.</a:t>
            </a:r>
          </a:p>
          <a:p>
            <a:endParaRPr lang="en-ID" sz="2400" dirty="0">
              <a:latin typeface="+mn-lt"/>
            </a:endParaRPr>
          </a:p>
          <a:p>
            <a:endParaRPr lang="en-ID" sz="2400" dirty="0">
              <a:latin typeface="+mn-lt"/>
            </a:endParaRPr>
          </a:p>
          <a:p>
            <a:endParaRPr lang="en-ID" sz="2400" dirty="0">
              <a:latin typeface="+mn-lt"/>
            </a:endParaRPr>
          </a:p>
          <a:p>
            <a:endParaRPr lang="en-ID" sz="2400" dirty="0">
              <a:latin typeface="+mn-lt"/>
            </a:endParaRPr>
          </a:p>
          <a:p>
            <a:endParaRPr lang="en-ID" sz="2400" dirty="0">
              <a:latin typeface="+mn-lt"/>
            </a:endParaRPr>
          </a:p>
          <a:p>
            <a:endParaRPr lang="en-ID" sz="2400" dirty="0">
              <a:latin typeface="+mn-lt"/>
            </a:endParaRPr>
          </a:p>
          <a:p>
            <a:endParaRPr lang="en-ID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6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54A727-FBDD-1A56-1825-6A9C18ED2567}"/>
              </a:ext>
            </a:extLst>
          </p:cNvPr>
          <p:cNvSpPr txBox="1"/>
          <p:nvPr/>
        </p:nvSpPr>
        <p:spPr>
          <a:xfrm>
            <a:off x="8104188" y="1952625"/>
            <a:ext cx="40782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D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Sabtu</a:t>
            </a:r>
            <a:r>
              <a:rPr lang="en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ID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Agustus</a:t>
            </a:r>
            <a:r>
              <a:rPr lang="en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@Aula RS </a:t>
            </a:r>
            <a:r>
              <a:rPr lang="en-ID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Panti</a:t>
            </a:r>
            <a:r>
              <a:rPr lang="en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Nirmala</a:t>
            </a:r>
          </a:p>
        </p:txBody>
      </p:sp>
      <p:pic>
        <p:nvPicPr>
          <p:cNvPr id="18435" name="Picture 11" descr="Image result for Tujuan Disiplin">
            <a:extLst>
              <a:ext uri="{FF2B5EF4-FFF2-40B4-BE49-F238E27FC236}">
                <a16:creationId xmlns:a16="http://schemas.microsoft.com/office/drawing/2014/main" id="{4DB0D509-68EC-08D5-F900-C1249487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6142038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Gambar 19">
            <a:extLst>
              <a:ext uri="{FF2B5EF4-FFF2-40B4-BE49-F238E27FC236}">
                <a16:creationId xmlns:a16="http://schemas.microsoft.com/office/drawing/2014/main" id="{49529DF8-F12B-FA53-CB4E-7A505952A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0"/>
            <a:ext cx="6075363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ersegi Panjang 21">
            <a:extLst>
              <a:ext uri="{FF2B5EF4-FFF2-40B4-BE49-F238E27FC236}">
                <a16:creationId xmlns:a16="http://schemas.microsoft.com/office/drawing/2014/main" id="{3DC336AB-50AF-635B-B0B8-D9C04D794127}"/>
              </a:ext>
            </a:extLst>
          </p:cNvPr>
          <p:cNvSpPr/>
          <p:nvPr/>
        </p:nvSpPr>
        <p:spPr>
          <a:xfrm>
            <a:off x="0" y="0"/>
            <a:ext cx="12230100" cy="6858000"/>
          </a:xfrm>
          <a:prstGeom prst="rect">
            <a:avLst/>
          </a:pr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grpSp>
        <p:nvGrpSpPr>
          <p:cNvPr id="18438" name="Grup 19">
            <a:extLst>
              <a:ext uri="{FF2B5EF4-FFF2-40B4-BE49-F238E27FC236}">
                <a16:creationId xmlns:a16="http://schemas.microsoft.com/office/drawing/2014/main" id="{D2999620-C641-85CB-BD64-567E5EEB721A}"/>
              </a:ext>
            </a:extLst>
          </p:cNvPr>
          <p:cNvGrpSpPr>
            <a:grpSpLocks/>
          </p:cNvGrpSpPr>
          <p:nvPr/>
        </p:nvGrpSpPr>
        <p:grpSpPr bwMode="auto">
          <a:xfrm>
            <a:off x="2789238" y="104775"/>
            <a:ext cx="1577975" cy="1439863"/>
            <a:chOff x="187326" y="314149"/>
            <a:chExt cx="1955800" cy="1757163"/>
          </a:xfrm>
        </p:grpSpPr>
        <p:pic>
          <p:nvPicPr>
            <p:cNvPr id="18445" name="Gambar 16">
              <a:extLst>
                <a:ext uri="{FF2B5EF4-FFF2-40B4-BE49-F238E27FC236}">
                  <a16:creationId xmlns:a16="http://schemas.microsoft.com/office/drawing/2014/main" id="{B6707110-B7DF-D23C-DD20-A337948AE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26" y="314149"/>
              <a:ext cx="1955800" cy="17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2B7F04-9992-E809-FEF0-E70122D01890}"/>
                </a:ext>
              </a:extLst>
            </p:cNvPr>
            <p:cNvSpPr/>
            <p:nvPr/>
          </p:nvSpPr>
          <p:spPr>
            <a:xfrm>
              <a:off x="374248" y="1038712"/>
              <a:ext cx="222340" cy="2034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7C8F32D-7902-12C6-0EC2-1ADB34B82E50}"/>
                </a:ext>
              </a:extLst>
            </p:cNvPr>
            <p:cNvSpPr/>
            <p:nvPr/>
          </p:nvSpPr>
          <p:spPr>
            <a:xfrm>
              <a:off x="1725994" y="1044525"/>
              <a:ext cx="222339" cy="2034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BA73A28D-167E-2096-BFE7-44F77892CFAB}"/>
              </a:ext>
            </a:extLst>
          </p:cNvPr>
          <p:cNvSpPr txBox="1"/>
          <p:nvPr/>
        </p:nvSpPr>
        <p:spPr>
          <a:xfrm>
            <a:off x="4306888" y="352425"/>
            <a:ext cx="21224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D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KONSIL</a:t>
            </a:r>
          </a:p>
          <a:p>
            <a:pPr>
              <a:defRPr/>
            </a:pPr>
            <a:r>
              <a:rPr lang="en-ID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KEDOKTERAN</a:t>
            </a:r>
          </a:p>
          <a:p>
            <a:pPr>
              <a:defRPr/>
            </a:pPr>
            <a:r>
              <a:rPr lang="en-ID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INDONESIA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3BA37AD4-C8B0-A539-020A-EAD994BD721A}"/>
              </a:ext>
            </a:extLst>
          </p:cNvPr>
          <p:cNvSpPr txBox="1"/>
          <p:nvPr/>
        </p:nvSpPr>
        <p:spPr>
          <a:xfrm>
            <a:off x="7716838" y="220663"/>
            <a:ext cx="25034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D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MAJELIS KEHORMATAN</a:t>
            </a:r>
          </a:p>
          <a:p>
            <a:pPr>
              <a:defRPr/>
            </a:pPr>
            <a:r>
              <a:rPr lang="en-ID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DISIPLIN KEDOKTERAN INDONESIA</a:t>
            </a:r>
          </a:p>
        </p:txBody>
      </p:sp>
      <p:pic>
        <p:nvPicPr>
          <p:cNvPr id="18441" name="Gambar 2">
            <a:extLst>
              <a:ext uri="{FF2B5EF4-FFF2-40B4-BE49-F238E27FC236}">
                <a16:creationId xmlns:a16="http://schemas.microsoft.com/office/drawing/2014/main" id="{372AF4CF-84F1-2E8F-AACC-88CA3038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163513"/>
            <a:ext cx="12319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rsegi Panjang 7">
            <a:extLst>
              <a:ext uri="{FF2B5EF4-FFF2-40B4-BE49-F238E27FC236}">
                <a16:creationId xmlns:a16="http://schemas.microsoft.com/office/drawing/2014/main" id="{565E21F1-61D8-CB92-90C2-D3EAADEADFC0}"/>
              </a:ext>
            </a:extLst>
          </p:cNvPr>
          <p:cNvSpPr/>
          <p:nvPr/>
        </p:nvSpPr>
        <p:spPr>
          <a:xfrm>
            <a:off x="6369531" y="1192415"/>
            <a:ext cx="1231079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E6724">
                <a:alpha val="96863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id-ID" sz="2000" b="1" dirty="0">
                <a:ln/>
                <a:solidFill>
                  <a:schemeClr val="accent4"/>
                </a:solidFill>
                <a:latin typeface="Arial Black" panose="020B0A04020102020204" pitchFamily="34" charset="0"/>
                <a:ea typeface="Baskerville" panose="02020502070401020303" pitchFamily="18" charset="0"/>
              </a:rPr>
              <a:t>MKDKI</a:t>
            </a: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id="{5561E64F-32DF-DC31-3E6F-63CF3A241672}"/>
              </a:ext>
            </a:extLst>
          </p:cNvPr>
          <p:cNvSpPr/>
          <p:nvPr/>
        </p:nvSpPr>
        <p:spPr>
          <a:xfrm>
            <a:off x="729001" y="1795366"/>
            <a:ext cx="11311847" cy="31431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>
                <a:alpha val="85000"/>
              </a:scheme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6000"/>
              </a:lnSpc>
              <a:spcAft>
                <a:spcPts val="600"/>
              </a:spcAft>
              <a:defRPr/>
            </a:pPr>
            <a:r>
              <a:rPr lang="en-US" sz="4400" b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 </a:t>
            </a:r>
            <a:r>
              <a:rPr lang="en-US" sz="4400" b="1" dirty="0" err="1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Strategis</a:t>
            </a:r>
            <a:r>
              <a:rPr lang="en-US" sz="4400" b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Majelis</a:t>
            </a:r>
            <a:r>
              <a:rPr lang="en-US" sz="4400" b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Kehormatan</a:t>
            </a:r>
            <a:endParaRPr lang="en-US" sz="4400" b="1" dirty="0">
              <a:solidFill>
                <a:srgbClr val="FFC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600"/>
              </a:spcAft>
              <a:defRPr/>
            </a:pPr>
            <a:r>
              <a:rPr lang="en-US" sz="4400" b="1" dirty="0" err="1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lang="en-US" sz="4400" b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Kedokteran</a:t>
            </a:r>
            <a:r>
              <a:rPr lang="en-US" sz="4400" b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Indonesia (MKDKI)</a:t>
            </a:r>
          </a:p>
          <a:p>
            <a:pPr algn="ctr">
              <a:lnSpc>
                <a:spcPct val="106000"/>
              </a:lnSpc>
              <a:spcAft>
                <a:spcPts val="600"/>
              </a:spcAft>
              <a:defRPr/>
            </a:pPr>
            <a:r>
              <a:rPr lang="en-US" sz="4400" b="1" dirty="0" err="1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4400" b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Penegakkan</a:t>
            </a:r>
            <a:r>
              <a:rPr lang="en-US" sz="4400" b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Hukum </a:t>
            </a:r>
            <a:r>
              <a:rPr lang="en-US" sz="4400" b="1" dirty="0" err="1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Kedokteran</a:t>
            </a:r>
            <a:endParaRPr lang="en-US" sz="4400" b="1" dirty="0">
              <a:solidFill>
                <a:srgbClr val="FFC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600"/>
              </a:spcAft>
              <a:defRPr/>
            </a:pPr>
            <a:r>
              <a:rPr lang="en-US" sz="4400" b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Indonesia</a:t>
            </a:r>
            <a:endParaRPr lang="id-ID" sz="4400" dirty="0">
              <a:solidFill>
                <a:srgbClr val="FFC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6C85DD-B64B-F319-62E8-D0A10719469B}"/>
              </a:ext>
            </a:extLst>
          </p:cNvPr>
          <p:cNvSpPr/>
          <p:nvPr/>
        </p:nvSpPr>
        <p:spPr>
          <a:xfrm>
            <a:off x="65088" y="5132195"/>
            <a:ext cx="12192000" cy="1254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ID" sz="3200" b="1" dirty="0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Prasetyo</a:t>
            </a:r>
            <a:r>
              <a:rPr lang="en-ID" sz="3200" b="1" dirty="0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Edi, Sp. BTKV, Subsp. VE (K), FIHA,. M.H.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75F00C-B103-FCA1-73EE-ABF805B91F76}"/>
              </a:ext>
            </a:extLst>
          </p:cNvPr>
          <p:cNvSpPr txBox="1"/>
          <p:nvPr/>
        </p:nvSpPr>
        <p:spPr>
          <a:xfrm>
            <a:off x="604837" y="1266647"/>
            <a:ext cx="113077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18. </a:t>
            </a:r>
            <a:r>
              <a:rPr lang="en-ID" sz="2400" dirty="0" err="1">
                <a:latin typeface="+mn-lt"/>
              </a:rPr>
              <a:t>Membuat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keterangan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medis</a:t>
            </a:r>
            <a:r>
              <a:rPr lang="en-ID" sz="2400" dirty="0">
                <a:latin typeface="+mn-lt"/>
              </a:rPr>
              <a:t> yang </a:t>
            </a:r>
            <a:r>
              <a:rPr lang="en-ID" sz="2400" dirty="0" err="1">
                <a:latin typeface="+mn-lt"/>
              </a:rPr>
              <a:t>tidak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didasarkan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kepada</a:t>
            </a:r>
            <a:r>
              <a:rPr lang="en-ID" sz="2400" dirty="0">
                <a:latin typeface="+mn-lt"/>
              </a:rPr>
              <a:t> </a:t>
            </a:r>
          </a:p>
          <a:p>
            <a:r>
              <a:rPr lang="en-ID" sz="2400" dirty="0">
                <a:latin typeface="+mn-lt"/>
              </a:rPr>
              <a:t>       </a:t>
            </a:r>
            <a:r>
              <a:rPr lang="en-ID" sz="2400" dirty="0" err="1">
                <a:latin typeface="+mn-lt"/>
              </a:rPr>
              <a:t>hasil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pemeriksaan</a:t>
            </a:r>
            <a:r>
              <a:rPr lang="en-ID" sz="2400" dirty="0">
                <a:latin typeface="+mn-lt"/>
              </a:rPr>
              <a:t> yang </a:t>
            </a:r>
            <a:r>
              <a:rPr lang="en-ID" sz="2400" dirty="0" err="1">
                <a:latin typeface="+mn-lt"/>
              </a:rPr>
              <a:t>diketahuinya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secara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benar</a:t>
            </a:r>
            <a:r>
              <a:rPr lang="en-ID" sz="2400" dirty="0">
                <a:latin typeface="+mn-lt"/>
              </a:rPr>
              <a:t> dan </a:t>
            </a:r>
            <a:r>
              <a:rPr lang="en-ID" sz="2400" dirty="0" err="1">
                <a:latin typeface="+mn-lt"/>
              </a:rPr>
              <a:t>patut</a:t>
            </a:r>
            <a:endParaRPr lang="en-ID" sz="2400" dirty="0">
              <a:latin typeface="+mn-lt"/>
            </a:endParaRPr>
          </a:p>
          <a:p>
            <a:endParaRPr lang="en-ID" sz="2400" dirty="0">
              <a:latin typeface="+mn-lt"/>
            </a:endParaRPr>
          </a:p>
          <a:p>
            <a:r>
              <a:rPr lang="en-ID" sz="2400" dirty="0">
                <a:latin typeface="+mn-lt"/>
              </a:rPr>
              <a:t>19. </a:t>
            </a:r>
            <a:r>
              <a:rPr lang="en-ID" sz="2400" dirty="0" err="1">
                <a:latin typeface="+mn-lt"/>
              </a:rPr>
              <a:t>Turut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serta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dalam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perbuatan</a:t>
            </a:r>
            <a:r>
              <a:rPr lang="en-ID" sz="2400" dirty="0">
                <a:latin typeface="+mn-lt"/>
              </a:rPr>
              <a:t> yang </a:t>
            </a:r>
            <a:r>
              <a:rPr lang="en-ID" sz="2400" dirty="0" err="1">
                <a:latin typeface="+mn-lt"/>
              </a:rPr>
              <a:t>termasuk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tindakan</a:t>
            </a:r>
            <a:r>
              <a:rPr lang="en-ID" sz="2400" dirty="0">
                <a:latin typeface="+mn-lt"/>
              </a:rPr>
              <a:t> </a:t>
            </a:r>
          </a:p>
          <a:p>
            <a:r>
              <a:rPr lang="en-ID" sz="2400" dirty="0">
                <a:latin typeface="+mn-lt"/>
              </a:rPr>
              <a:t>       </a:t>
            </a:r>
            <a:r>
              <a:rPr lang="en-ID" sz="2400" dirty="0" err="1">
                <a:latin typeface="+mn-lt"/>
              </a:rPr>
              <a:t>penyiksaan</a:t>
            </a:r>
            <a:r>
              <a:rPr lang="en-ID" sz="2400" dirty="0">
                <a:latin typeface="+mn-lt"/>
              </a:rPr>
              <a:t> (</a:t>
            </a:r>
            <a:r>
              <a:rPr lang="en-ID" sz="2400" i="1" dirty="0">
                <a:latin typeface="+mn-lt"/>
              </a:rPr>
              <a:t>torture</a:t>
            </a:r>
            <a:r>
              <a:rPr lang="en-ID" sz="2400" dirty="0">
                <a:latin typeface="+mn-lt"/>
              </a:rPr>
              <a:t>) </a:t>
            </a:r>
            <a:r>
              <a:rPr lang="en-ID" sz="2400" dirty="0" err="1">
                <a:latin typeface="+mn-lt"/>
              </a:rPr>
              <a:t>atau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eksekusi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hukuman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mati</a:t>
            </a:r>
            <a:r>
              <a:rPr lang="en-ID" sz="2400" dirty="0">
                <a:latin typeface="+mn-lt"/>
              </a:rPr>
              <a:t>. </a:t>
            </a:r>
          </a:p>
          <a:p>
            <a:endParaRPr lang="en-ID" sz="2400" dirty="0">
              <a:latin typeface="+mn-lt"/>
            </a:endParaRPr>
          </a:p>
          <a:p>
            <a:r>
              <a:rPr lang="en-ID" sz="2400" dirty="0">
                <a:latin typeface="+mn-lt"/>
              </a:rPr>
              <a:t>20. </a:t>
            </a:r>
            <a:r>
              <a:rPr lang="en-ID" sz="2400" dirty="0" err="1">
                <a:latin typeface="+mn-lt"/>
              </a:rPr>
              <a:t>Meresepkan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atau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memberikan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obat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golongan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narkotika</a:t>
            </a:r>
            <a:r>
              <a:rPr lang="en-ID" sz="2400" dirty="0">
                <a:latin typeface="+mn-lt"/>
              </a:rPr>
              <a:t>, </a:t>
            </a:r>
          </a:p>
          <a:p>
            <a:r>
              <a:rPr lang="en-ID" sz="2400" dirty="0">
                <a:latin typeface="+mn-lt"/>
              </a:rPr>
              <a:t>       </a:t>
            </a:r>
            <a:r>
              <a:rPr lang="en-ID" sz="2400" dirty="0" err="1">
                <a:latin typeface="+mn-lt"/>
              </a:rPr>
              <a:t>psikotropika</a:t>
            </a:r>
            <a:r>
              <a:rPr lang="en-ID" sz="2400" dirty="0">
                <a:latin typeface="+mn-lt"/>
              </a:rPr>
              <a:t> dan </a:t>
            </a:r>
            <a:r>
              <a:rPr lang="en-ID" sz="2400" dirty="0" err="1">
                <a:latin typeface="+mn-lt"/>
              </a:rPr>
              <a:t>zat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adiktif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lainnya</a:t>
            </a:r>
            <a:r>
              <a:rPr lang="en-ID" sz="2400" dirty="0">
                <a:latin typeface="+mn-lt"/>
              </a:rPr>
              <a:t> yang </a:t>
            </a:r>
            <a:r>
              <a:rPr lang="en-ID" sz="2400" dirty="0" err="1">
                <a:latin typeface="+mn-lt"/>
              </a:rPr>
              <a:t>tidak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sesuai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dengan</a:t>
            </a:r>
            <a:r>
              <a:rPr lang="en-ID" sz="2400" dirty="0">
                <a:latin typeface="+mn-lt"/>
              </a:rPr>
              <a:t> </a:t>
            </a:r>
          </a:p>
          <a:p>
            <a:r>
              <a:rPr lang="en-ID" sz="2400" dirty="0">
                <a:latin typeface="+mn-lt"/>
              </a:rPr>
              <a:t>       </a:t>
            </a:r>
            <a:r>
              <a:rPr lang="en-ID" sz="2400" dirty="0" err="1">
                <a:latin typeface="+mn-lt"/>
              </a:rPr>
              <a:t>ketentuan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etika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profesi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atau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peraturan</a:t>
            </a:r>
            <a:r>
              <a:rPr lang="en-ID" sz="2400" dirty="0">
                <a:latin typeface="+mn-lt"/>
              </a:rPr>
              <a:t> </a:t>
            </a:r>
            <a:r>
              <a:rPr lang="en-ID" sz="2400" dirty="0" err="1">
                <a:latin typeface="+mn-lt"/>
              </a:rPr>
              <a:t>perundang-undangan</a:t>
            </a:r>
            <a:r>
              <a:rPr lang="en-ID" sz="2400" dirty="0">
                <a:latin typeface="+mn-lt"/>
              </a:rPr>
              <a:t> </a:t>
            </a:r>
          </a:p>
          <a:p>
            <a:r>
              <a:rPr lang="en-ID" sz="2400" dirty="0">
                <a:latin typeface="+mn-lt"/>
              </a:rPr>
              <a:t>       yang </a:t>
            </a:r>
            <a:r>
              <a:rPr lang="en-ID" sz="2400" dirty="0" err="1">
                <a:latin typeface="+mn-lt"/>
              </a:rPr>
              <a:t>berlaku</a:t>
            </a:r>
            <a:r>
              <a:rPr lang="en-ID" sz="2400" dirty="0">
                <a:latin typeface="+mn-lt"/>
              </a:rPr>
              <a:t>.</a:t>
            </a:r>
          </a:p>
          <a:p>
            <a:endParaRPr lang="en-ID" sz="2400" dirty="0">
              <a:latin typeface="+mn-lt"/>
            </a:endParaRPr>
          </a:p>
          <a:p>
            <a:r>
              <a:rPr lang="en-ID" sz="2400" dirty="0">
                <a:latin typeface="+mn-lt"/>
              </a:rPr>
              <a:t>21. </a:t>
            </a:r>
            <a:r>
              <a:rPr lang="sv-SE" sz="2400" dirty="0">
                <a:latin typeface="+mn-lt"/>
              </a:rPr>
              <a:t>Melakukan pelecehan seksual, tindakan intimidasi, atau </a:t>
            </a:r>
          </a:p>
          <a:p>
            <a:r>
              <a:rPr lang="sv-SE" sz="2400" dirty="0">
                <a:latin typeface="+mn-lt"/>
              </a:rPr>
              <a:t>       tindakan kekerasan terhadap pasien dalam penyelenggaraan </a:t>
            </a:r>
          </a:p>
          <a:p>
            <a:r>
              <a:rPr lang="sv-SE" sz="2400" dirty="0">
                <a:latin typeface="+mn-lt"/>
              </a:rPr>
              <a:t>       Praktik Kedokteran. </a:t>
            </a:r>
            <a:endParaRPr lang="en-ID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15F54A-75E2-0DB3-E0FC-C9DFABC85F4E}"/>
              </a:ext>
            </a:extLst>
          </p:cNvPr>
          <p:cNvSpPr txBox="1"/>
          <p:nvPr/>
        </p:nvSpPr>
        <p:spPr>
          <a:xfrm>
            <a:off x="168274" y="1145739"/>
            <a:ext cx="115538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>
                <a:latin typeface="+mn-lt"/>
              </a:rPr>
              <a:t>22. </a:t>
            </a:r>
            <a:r>
              <a:rPr lang="en-ID" sz="2800" dirty="0" err="1">
                <a:latin typeface="+mn-lt"/>
              </a:rPr>
              <a:t>Menggunakan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gelar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akademik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atau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sebutan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profesi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dirty="0" err="1">
                <a:latin typeface="+mn-lt"/>
              </a:rPr>
              <a:t>bukan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haknya</a:t>
            </a:r>
            <a:r>
              <a:rPr lang="en-ID" sz="2800" dirty="0">
                <a:latin typeface="+mn-lt"/>
              </a:rPr>
              <a:t>.</a:t>
            </a: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23. </a:t>
            </a:r>
            <a:r>
              <a:rPr lang="en-ID" sz="2800" dirty="0" err="1">
                <a:latin typeface="+mn-lt"/>
              </a:rPr>
              <a:t>Menerima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imbalan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sebagai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hasll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dari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merujuk</a:t>
            </a:r>
            <a:r>
              <a:rPr lang="en-ID" sz="2800" dirty="0">
                <a:latin typeface="+mn-lt"/>
              </a:rPr>
              <a:t>, </a:t>
            </a:r>
            <a:r>
              <a:rPr lang="en-ID" sz="2800" dirty="0" err="1">
                <a:latin typeface="+mn-lt"/>
              </a:rPr>
              <a:t>meminta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pemeriksaan</a:t>
            </a:r>
            <a:r>
              <a:rPr lang="en-ID" sz="2800" dirty="0">
                <a:latin typeface="+mn-lt"/>
              </a:rPr>
              <a:t>, </a:t>
            </a:r>
            <a:r>
              <a:rPr lang="en-ID" sz="2800" dirty="0" err="1">
                <a:latin typeface="+mn-lt"/>
              </a:rPr>
              <a:t>atau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memberikan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resep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obat</a:t>
            </a:r>
            <a:r>
              <a:rPr lang="en-ID" sz="2800" dirty="0">
                <a:latin typeface="+mn-lt"/>
              </a:rPr>
              <a:t> dan </a:t>
            </a:r>
            <a:r>
              <a:rPr lang="en-ID" sz="2800" dirty="0" err="1">
                <a:latin typeface="+mn-lt"/>
              </a:rPr>
              <a:t>alat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kesehatan</a:t>
            </a:r>
            <a:r>
              <a:rPr lang="en-ID" sz="2800" dirty="0">
                <a:latin typeface="+mn-lt"/>
              </a:rPr>
              <a:t>.</a:t>
            </a: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24. </a:t>
            </a:r>
            <a:r>
              <a:rPr lang="en-ID" sz="2800" dirty="0" err="1">
                <a:latin typeface="+mn-lt"/>
              </a:rPr>
              <a:t>Mengiklankan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kemampuan</a:t>
            </a:r>
            <a:r>
              <a:rPr lang="en-ID" sz="2800" dirty="0">
                <a:latin typeface="+mn-lt"/>
              </a:rPr>
              <a:t>/</a:t>
            </a:r>
            <a:r>
              <a:rPr lang="en-ID" sz="2800" dirty="0" err="1">
                <a:latin typeface="+mn-lt"/>
              </a:rPr>
              <a:t>pelayanan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atau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kelebihan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kemampuanl</a:t>
            </a:r>
            <a:r>
              <a:rPr lang="en-ID" sz="2800" dirty="0">
                <a:latin typeface="+mn-lt"/>
              </a:rPr>
              <a:t>   </a:t>
            </a:r>
          </a:p>
          <a:p>
            <a:r>
              <a:rPr lang="en-ID" sz="2800" dirty="0">
                <a:latin typeface="+mn-lt"/>
              </a:rPr>
              <a:t>       </a:t>
            </a:r>
            <a:r>
              <a:rPr lang="en-ID" sz="2800" dirty="0" err="1">
                <a:latin typeface="+mn-lt"/>
              </a:rPr>
              <a:t>pelayanan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dirty="0" err="1">
                <a:latin typeface="+mn-lt"/>
              </a:rPr>
              <a:t>dimiliki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baik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lisan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ataupun</a:t>
            </a:r>
            <a:r>
              <a:rPr lang="en-ID" sz="2800" dirty="0">
                <a:latin typeface="+mn-lt"/>
              </a:rPr>
              <a:t> tulisan  yang </a:t>
            </a:r>
            <a:r>
              <a:rPr lang="en-ID" sz="2800" dirty="0" err="1">
                <a:latin typeface="+mn-lt"/>
              </a:rPr>
              <a:t>tidak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benar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atau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dirty="0">
                <a:latin typeface="+mn-lt"/>
              </a:rPr>
              <a:t>       </a:t>
            </a:r>
            <a:r>
              <a:rPr lang="en-ID" sz="2800" dirty="0" err="1">
                <a:latin typeface="+mn-lt"/>
              </a:rPr>
              <a:t>menyesatkan</a:t>
            </a:r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25.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Adiksi</a:t>
            </a:r>
            <a:r>
              <a:rPr lang="en-ID" sz="2800" b="1" dirty="0">
                <a:latin typeface="+mn-lt"/>
              </a:rPr>
              <a:t> </a:t>
            </a:r>
            <a:r>
              <a:rPr lang="en-ID" sz="2800" dirty="0">
                <a:latin typeface="+mn-lt"/>
              </a:rPr>
              <a:t>pada </a:t>
            </a:r>
            <a:r>
              <a:rPr lang="en-ID" sz="2800" dirty="0" err="1">
                <a:latin typeface="+mn-lt"/>
              </a:rPr>
              <a:t>narkotika</a:t>
            </a:r>
            <a:r>
              <a:rPr lang="en-ID" sz="2800" dirty="0">
                <a:latin typeface="+mn-lt"/>
              </a:rPr>
              <a:t>, </a:t>
            </a:r>
            <a:r>
              <a:rPr lang="en-ID" sz="2800" dirty="0" err="1">
                <a:latin typeface="+mn-lt"/>
              </a:rPr>
              <a:t>psikotropika</a:t>
            </a:r>
            <a:r>
              <a:rPr lang="en-ID" sz="2800" dirty="0">
                <a:latin typeface="+mn-lt"/>
              </a:rPr>
              <a:t>, </a:t>
            </a:r>
            <a:r>
              <a:rPr lang="en-ID" sz="2800" dirty="0" err="1">
                <a:latin typeface="+mn-lt"/>
              </a:rPr>
              <a:t>alkohol</a:t>
            </a:r>
            <a:r>
              <a:rPr lang="en-ID" sz="2800" dirty="0">
                <a:latin typeface="+mn-lt"/>
              </a:rPr>
              <a:t>, dan </a:t>
            </a:r>
            <a:r>
              <a:rPr lang="en-ID" sz="2800" dirty="0" err="1">
                <a:latin typeface="+mn-lt"/>
              </a:rPr>
              <a:t>zat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adiktif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lainnya</a:t>
            </a:r>
            <a:endParaRPr lang="en-ID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6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C042F-9C96-D557-DD62-103158F63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147B4-8D98-D69E-2CCE-1CDB6AF64CBF}"/>
              </a:ext>
            </a:extLst>
          </p:cNvPr>
          <p:cNvSpPr txBox="1"/>
          <p:nvPr/>
        </p:nvSpPr>
        <p:spPr>
          <a:xfrm>
            <a:off x="419100" y="1371600"/>
            <a:ext cx="1148080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latin typeface="+mn-lt"/>
              </a:rPr>
              <a:t>26. </a:t>
            </a:r>
            <a:r>
              <a:rPr lang="en-ID" sz="2800" dirty="0" err="1">
                <a:latin typeface="+mn-lt"/>
              </a:rPr>
              <a:t>Berpraktik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dengan</a:t>
            </a:r>
            <a:r>
              <a:rPr lang="en-ID" sz="2800" dirty="0"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menggunakan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surat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tanda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registrasi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surat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izin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praktik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, </a:t>
            </a:r>
          </a:p>
          <a:p>
            <a:r>
              <a:rPr lang="en-ID" sz="2800" b="1" dirty="0">
                <a:solidFill>
                  <a:srgbClr val="FF0000"/>
                </a:solidFill>
                <a:latin typeface="+mn-lt"/>
              </a:rPr>
              <a:t>      dan/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atau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sertifikat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rgbClr val="FF0000"/>
                </a:solidFill>
                <a:latin typeface="+mn-lt"/>
              </a:rPr>
              <a:t>kompetensi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D" sz="2800" dirty="0">
                <a:latin typeface="+mn-lt"/>
              </a:rPr>
              <a:t>yang </a:t>
            </a:r>
            <a:r>
              <a:rPr lang="en-ID" sz="2800" dirty="0" err="1">
                <a:latin typeface="+mn-lt"/>
              </a:rPr>
              <a:t>tidak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sah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atau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berpraktik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tanpa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dirty="0">
                <a:latin typeface="+mn-lt"/>
              </a:rPr>
              <a:t>      </a:t>
            </a:r>
            <a:r>
              <a:rPr lang="en-ID" sz="2800" dirty="0" err="1">
                <a:latin typeface="+mn-lt"/>
              </a:rPr>
              <a:t>memiliki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surat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izin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praktik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sesuai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dengan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ketentuan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peraturan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dirty="0">
                <a:latin typeface="+mn-lt"/>
              </a:rPr>
              <a:t>      </a:t>
            </a:r>
            <a:r>
              <a:rPr lang="en-ID" sz="2800" dirty="0" err="1">
                <a:latin typeface="+mn-lt"/>
              </a:rPr>
              <a:t>perundangundangan</a:t>
            </a:r>
            <a:r>
              <a:rPr lang="en-ID" sz="2800" dirty="0">
                <a:latin typeface="+mn-lt"/>
              </a:rPr>
              <a:t> yang </a:t>
            </a:r>
            <a:r>
              <a:rPr lang="en-ID" sz="2800" dirty="0" err="1">
                <a:latin typeface="+mn-lt"/>
              </a:rPr>
              <a:t>berlaku</a:t>
            </a:r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27. </a:t>
            </a:r>
            <a:r>
              <a:rPr lang="en-ID" sz="2800" dirty="0" err="1">
                <a:latin typeface="+mn-lt"/>
              </a:rPr>
              <a:t>Tidak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jujur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dalam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menentukan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jasa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medis</a:t>
            </a:r>
            <a:r>
              <a:rPr lang="en-ID" sz="2800" dirty="0">
                <a:latin typeface="+mn-lt"/>
              </a:rPr>
              <a:t> </a:t>
            </a:r>
          </a:p>
          <a:p>
            <a:endParaRPr lang="en-ID" sz="2800" dirty="0">
              <a:latin typeface="+mn-lt"/>
            </a:endParaRPr>
          </a:p>
          <a:p>
            <a:r>
              <a:rPr lang="en-ID" sz="2800" dirty="0">
                <a:latin typeface="+mn-lt"/>
              </a:rPr>
              <a:t>28. </a:t>
            </a:r>
            <a:r>
              <a:rPr lang="en-ID" sz="2800" dirty="0" err="1">
                <a:latin typeface="+mn-lt"/>
              </a:rPr>
              <a:t>Tidak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memberikan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informasi</a:t>
            </a:r>
            <a:r>
              <a:rPr lang="en-ID" sz="2800" dirty="0">
                <a:latin typeface="+mn-lt"/>
              </a:rPr>
              <a:t>, </a:t>
            </a:r>
            <a:r>
              <a:rPr lang="en-ID" sz="2800" dirty="0" err="1">
                <a:latin typeface="+mn-lt"/>
              </a:rPr>
              <a:t>dokumen</a:t>
            </a:r>
            <a:r>
              <a:rPr lang="en-ID" sz="2800" dirty="0">
                <a:latin typeface="+mn-lt"/>
              </a:rPr>
              <a:t>, dan </a:t>
            </a:r>
            <a:r>
              <a:rPr lang="en-ID" sz="2800" dirty="0" err="1">
                <a:latin typeface="+mn-lt"/>
              </a:rPr>
              <a:t>alat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bukti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lainnya</a:t>
            </a:r>
            <a:r>
              <a:rPr lang="en-ID" sz="2800" dirty="0">
                <a:latin typeface="+mn-lt"/>
              </a:rPr>
              <a:t> yang </a:t>
            </a:r>
          </a:p>
          <a:p>
            <a:r>
              <a:rPr lang="en-ID" sz="2800" dirty="0">
                <a:latin typeface="+mn-lt"/>
              </a:rPr>
              <a:t>      </a:t>
            </a:r>
            <a:r>
              <a:rPr lang="en-ID" sz="2800" dirty="0" err="1">
                <a:latin typeface="+mn-lt"/>
              </a:rPr>
              <a:t>diperlukan</a:t>
            </a:r>
            <a:r>
              <a:rPr lang="en-ID" sz="2800" dirty="0">
                <a:latin typeface="+mn-lt"/>
              </a:rPr>
              <a:t> </a:t>
            </a:r>
            <a:r>
              <a:rPr lang="en-ID" sz="2800" b="1" dirty="0">
                <a:solidFill>
                  <a:srgbClr val="FF0000"/>
                </a:solidFill>
                <a:latin typeface="+mn-lt"/>
              </a:rPr>
              <a:t>MKDKI / MKDKI-P</a:t>
            </a:r>
            <a:r>
              <a:rPr lang="en-ID" sz="2800" b="1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untuk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pemeriksaan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atas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pengaduan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dugaan</a:t>
            </a:r>
            <a:r>
              <a:rPr lang="en-ID" sz="2800" dirty="0">
                <a:latin typeface="+mn-lt"/>
              </a:rPr>
              <a:t> </a:t>
            </a:r>
          </a:p>
          <a:p>
            <a:r>
              <a:rPr lang="en-ID" sz="2800" dirty="0">
                <a:latin typeface="+mn-lt"/>
              </a:rPr>
              <a:t>      </a:t>
            </a:r>
            <a:r>
              <a:rPr lang="en-ID" sz="2800" dirty="0" err="1">
                <a:latin typeface="+mn-lt"/>
              </a:rPr>
              <a:t>pelanggaran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Disiplin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Profesional</a:t>
            </a:r>
            <a:r>
              <a:rPr lang="en-ID" sz="2800" dirty="0">
                <a:latin typeface="+mn-lt"/>
              </a:rPr>
              <a:t> </a:t>
            </a:r>
            <a:r>
              <a:rPr lang="en-ID" sz="2800" dirty="0" err="1">
                <a:latin typeface="+mn-lt"/>
              </a:rPr>
              <a:t>Dokter</a:t>
            </a:r>
            <a:r>
              <a:rPr lang="en-ID" sz="2800" dirty="0">
                <a:latin typeface="+mn-lt"/>
              </a:rPr>
              <a:t> dan </a:t>
            </a:r>
            <a:r>
              <a:rPr lang="en-ID" sz="2800" dirty="0" err="1">
                <a:latin typeface="+mn-lt"/>
              </a:rPr>
              <a:t>Dokter</a:t>
            </a:r>
            <a:r>
              <a:rPr lang="en-ID" sz="2800" dirty="0">
                <a:latin typeface="+mn-lt"/>
              </a:rPr>
              <a:t> Gigi.</a:t>
            </a:r>
          </a:p>
          <a:p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  <a:p>
            <a:endParaRPr lang="en-ID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9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39AA0115-A598-D219-C710-4799CAAC7B37}"/>
              </a:ext>
            </a:extLst>
          </p:cNvPr>
          <p:cNvSpPr/>
          <p:nvPr/>
        </p:nvSpPr>
        <p:spPr>
          <a:xfrm>
            <a:off x="0" y="973138"/>
            <a:ext cx="10247313" cy="217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43059DF7-534A-4189-2460-03509F4B976B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34820" name="Gambar 10">
            <a:extLst>
              <a:ext uri="{FF2B5EF4-FFF2-40B4-BE49-F238E27FC236}">
                <a16:creationId xmlns:a16="http://schemas.microsoft.com/office/drawing/2014/main" id="{D515C50C-0B47-1911-6FD3-40CDB1DD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76200"/>
            <a:ext cx="123031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ersegi Panjang 13">
            <a:extLst>
              <a:ext uri="{FF2B5EF4-FFF2-40B4-BE49-F238E27FC236}">
                <a16:creationId xmlns:a16="http://schemas.microsoft.com/office/drawing/2014/main" id="{EA5981D3-BC65-9929-159E-A0BC7CBFE923}"/>
              </a:ext>
            </a:extLst>
          </p:cNvPr>
          <p:cNvSpPr/>
          <p:nvPr/>
        </p:nvSpPr>
        <p:spPr>
          <a:xfrm>
            <a:off x="1165757" y="958359"/>
            <a:ext cx="1231079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E6724">
                <a:alpha val="96863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id-ID" sz="2000" b="1" dirty="0">
                <a:ln/>
                <a:solidFill>
                  <a:schemeClr val="accent4"/>
                </a:solidFill>
                <a:latin typeface="Arial Black" panose="020B0A04020102020204" pitchFamily="34" charset="0"/>
                <a:ea typeface="Baskerville" panose="02020502070401020303" pitchFamily="18" charset="0"/>
              </a:rPr>
              <a:t>MKDKI</a:t>
            </a:r>
          </a:p>
        </p:txBody>
      </p:sp>
      <p:grpSp>
        <p:nvGrpSpPr>
          <p:cNvPr id="34822" name="Grup 14">
            <a:extLst>
              <a:ext uri="{FF2B5EF4-FFF2-40B4-BE49-F238E27FC236}">
                <a16:creationId xmlns:a16="http://schemas.microsoft.com/office/drawing/2014/main" id="{C21947FA-B381-CFB6-A734-742EAE6985C8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76200"/>
            <a:ext cx="1201738" cy="1003300"/>
            <a:chOff x="187326" y="314149"/>
            <a:chExt cx="1955800" cy="1757163"/>
          </a:xfrm>
        </p:grpSpPr>
        <p:pic>
          <p:nvPicPr>
            <p:cNvPr id="34826" name="Gambar 15">
              <a:extLst>
                <a:ext uri="{FF2B5EF4-FFF2-40B4-BE49-F238E27FC236}">
                  <a16:creationId xmlns:a16="http://schemas.microsoft.com/office/drawing/2014/main" id="{4D6ADAA7-C9F7-C468-041A-FBB049BCA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26" y="314149"/>
              <a:ext cx="1955800" cy="17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223F522-EE77-5A34-D2E7-26A55143F348}"/>
                </a:ext>
              </a:extLst>
            </p:cNvPr>
            <p:cNvSpPr/>
            <p:nvPr/>
          </p:nvSpPr>
          <p:spPr>
            <a:xfrm>
              <a:off x="375931" y="1037033"/>
              <a:ext cx="222191" cy="2057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B4B4BF-7CA3-A221-DE95-D1C366AF26D2}"/>
                </a:ext>
              </a:extLst>
            </p:cNvPr>
            <p:cNvSpPr/>
            <p:nvPr/>
          </p:nvSpPr>
          <p:spPr>
            <a:xfrm>
              <a:off x="1727164" y="1042593"/>
              <a:ext cx="222191" cy="2057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C5E4D141-5BC3-AEE2-A64D-FABC0938CBB0}"/>
              </a:ext>
            </a:extLst>
          </p:cNvPr>
          <p:cNvSpPr/>
          <p:nvPr/>
        </p:nvSpPr>
        <p:spPr>
          <a:xfrm>
            <a:off x="-69700" y="934425"/>
            <a:ext cx="1231079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E6724">
                <a:alpha val="96863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id-ID" sz="2000" b="1" dirty="0">
                <a:ln/>
                <a:solidFill>
                  <a:schemeClr val="accent4"/>
                </a:solidFill>
                <a:latin typeface="Arial Black" panose="020B0A04020102020204" pitchFamily="34" charset="0"/>
                <a:ea typeface="Baskerville" panose="02020502070401020303" pitchFamily="18" charset="0"/>
              </a:rPr>
              <a:t>KKI</a:t>
            </a: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80631781-A3CA-6AFC-967D-FF40FCFCDC02}"/>
              </a:ext>
            </a:extLst>
          </p:cNvPr>
          <p:cNvSpPr txBox="1"/>
          <p:nvPr/>
        </p:nvSpPr>
        <p:spPr>
          <a:xfrm>
            <a:off x="387350" y="1595438"/>
            <a:ext cx="11607800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Penegakkan disiplin: pembinaan, pengawasan dan pemantauan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Pembinaan (bentuk sosialisasi): </a:t>
            </a:r>
            <a:r>
              <a:rPr lang="id-ID" sz="2400" dirty="0" err="1">
                <a:solidFill>
                  <a:srgbClr val="000000"/>
                </a:solidFill>
                <a:latin typeface="+mn-lt"/>
              </a:rPr>
              <a:t>pra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(pencegahan) dan pasca (dalam rangka menjalankan  putusan)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Yurisdiksi dalam konteks </a:t>
            </a:r>
            <a:r>
              <a:rPr lang="id-ID" sz="2400" dirty="0" err="1">
                <a:solidFill>
                  <a:srgbClr val="000000"/>
                </a:solidFill>
                <a:latin typeface="+mn-lt"/>
              </a:rPr>
              <a:t>pra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(pencegahan) dimiliki oleh dua lembaga yang dibentuk oleh UU </a:t>
            </a:r>
            <a:r>
              <a:rPr lang="id-ID" sz="2400" dirty="0" err="1">
                <a:solidFill>
                  <a:srgbClr val="000000"/>
                </a:solidFill>
                <a:latin typeface="+mn-lt"/>
              </a:rPr>
              <a:t>Pradok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(KKI &amp; MKDKI), dalam konteks pasca (dalam rangka menjalankan putusan) UU </a:t>
            </a:r>
            <a:r>
              <a:rPr lang="id-ID" sz="2400" dirty="0" err="1">
                <a:solidFill>
                  <a:srgbClr val="000000"/>
                </a:solidFill>
                <a:latin typeface="+mn-lt"/>
              </a:rPr>
              <a:t>Pradok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memberi kewenangan pada KKI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Pelanggaran disiplin adalah pelanggaran terhadap kaidah ilmu dan penerapannya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Pelanggaran kaidah ilmu dan penerapannya berbeda dengan pelanggaran hukum, sehingga dinamika ilmu tidak bisa ditetapkan </a:t>
            </a:r>
            <a:r>
              <a:rPr lang="id-ID" sz="2400" dirty="0" err="1">
                <a:solidFill>
                  <a:srgbClr val="000000"/>
                </a:solidFill>
                <a:latin typeface="+mn-lt"/>
              </a:rPr>
              <a:t>scr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tegas dalam bentuk aturan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Peranan AHLI sangat penting untuk </a:t>
            </a:r>
            <a:r>
              <a:rPr lang="id-ID" sz="2400" dirty="0" err="1">
                <a:solidFill>
                  <a:srgbClr val="000000"/>
                </a:solidFill>
                <a:latin typeface="+mn-lt"/>
              </a:rPr>
              <a:t>untuk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memperjelas kasus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Pedoman Penentuan dan Pemanggilan AHLI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d-ID" altLang="id-ID" sz="2400" dirty="0">
                <a:solidFill>
                  <a:srgbClr val="000000"/>
                </a:solidFill>
                <a:latin typeface="+mn-lt"/>
              </a:rPr>
              <a:t>Pelanggaran Disiplin ada dalam </a:t>
            </a:r>
            <a:r>
              <a:rPr lang="id-ID" altLang="id-ID" sz="2400" dirty="0">
                <a:solidFill>
                  <a:srgbClr val="000000"/>
                </a:solidFill>
              </a:rPr>
              <a:t>area yang berbeda dengan Perbuatan Melawan Hukum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d-ID" sz="2400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d-ID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id="{9306D009-8CAD-9E39-486C-D32B12A62FC9}"/>
              </a:ext>
            </a:extLst>
          </p:cNvPr>
          <p:cNvSpPr txBox="1"/>
          <p:nvPr/>
        </p:nvSpPr>
        <p:spPr>
          <a:xfrm>
            <a:off x="2919413" y="488950"/>
            <a:ext cx="35528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KESIMPULAN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>
            <a:extLst>
              <a:ext uri="{FF2B5EF4-FFF2-40B4-BE49-F238E27FC236}">
                <a16:creationId xmlns:a16="http://schemas.microsoft.com/office/drawing/2014/main" id="{A4E520AF-3F33-B8ED-518A-43054556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CCAB4-6245-7730-7DE7-E85A82C1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pic>
        <p:nvPicPr>
          <p:cNvPr id="35850" name="Gambar 6">
            <a:extLst>
              <a:ext uri="{FF2B5EF4-FFF2-40B4-BE49-F238E27FC236}">
                <a16:creationId xmlns:a16="http://schemas.microsoft.com/office/drawing/2014/main" id="{50FD7FD3-0B4C-DE26-1450-D02A4A10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64" y="415924"/>
            <a:ext cx="1419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1" name="Grup 7">
            <a:extLst>
              <a:ext uri="{FF2B5EF4-FFF2-40B4-BE49-F238E27FC236}">
                <a16:creationId xmlns:a16="http://schemas.microsoft.com/office/drawing/2014/main" id="{315CBF0F-2058-2351-B6B8-1D285A1EDD45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314325"/>
            <a:ext cx="1576388" cy="1428750"/>
            <a:chOff x="187326" y="314149"/>
            <a:chExt cx="1955800" cy="1757163"/>
          </a:xfrm>
        </p:grpSpPr>
        <p:pic>
          <p:nvPicPr>
            <p:cNvPr id="35854" name="Gambar 8">
              <a:extLst>
                <a:ext uri="{FF2B5EF4-FFF2-40B4-BE49-F238E27FC236}">
                  <a16:creationId xmlns:a16="http://schemas.microsoft.com/office/drawing/2014/main" id="{BBCEBF07-2F6F-2E5F-3DDE-231DE3A14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26" y="314149"/>
              <a:ext cx="1955800" cy="17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AE9DFA-3FA9-7EEB-F3C4-375A23FEF513}"/>
                </a:ext>
              </a:extLst>
            </p:cNvPr>
            <p:cNvSpPr/>
            <p:nvPr/>
          </p:nvSpPr>
          <p:spPr>
            <a:xfrm>
              <a:off x="374437" y="1038491"/>
              <a:ext cx="222563" cy="203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2A60B7-A9BB-923C-8165-EDC326F18BBD}"/>
                </a:ext>
              </a:extLst>
            </p:cNvPr>
            <p:cNvSpPr/>
            <p:nvPr/>
          </p:nvSpPr>
          <p:spPr>
            <a:xfrm>
              <a:off x="1727543" y="1044348"/>
              <a:ext cx="220594" cy="2030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9AE0E7A-40AF-0239-F82C-7BD6F4D287A4}"/>
              </a:ext>
            </a:extLst>
          </p:cNvPr>
          <p:cNvSpPr txBox="1"/>
          <p:nvPr/>
        </p:nvSpPr>
        <p:spPr>
          <a:xfrm>
            <a:off x="1654175" y="652463"/>
            <a:ext cx="21240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KONSIL</a:t>
            </a:r>
          </a:p>
          <a:p>
            <a:pPr>
              <a:defRPr/>
            </a:pP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KEDOKTERAN</a:t>
            </a:r>
          </a:p>
          <a:p>
            <a:pPr>
              <a:defRPr/>
            </a:pP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INDONESIA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7F6459F-0D44-6771-1A17-5A1D5B29E6F3}"/>
              </a:ext>
            </a:extLst>
          </p:cNvPr>
          <p:cNvSpPr txBox="1"/>
          <p:nvPr/>
        </p:nvSpPr>
        <p:spPr>
          <a:xfrm>
            <a:off x="5245100" y="323850"/>
            <a:ext cx="25034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MAJELIS KEHORMATAN</a:t>
            </a:r>
          </a:p>
          <a:p>
            <a:pPr>
              <a:defRPr/>
            </a:pP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DISIPLIN KEDOKTERAN INDONESIA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FBEDB-CC07-CC47-DC79-35606E042325}"/>
              </a:ext>
            </a:extLst>
          </p:cNvPr>
          <p:cNvSpPr txBox="1"/>
          <p:nvPr/>
        </p:nvSpPr>
        <p:spPr>
          <a:xfrm>
            <a:off x="4267200" y="5722374"/>
            <a:ext cx="4296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Terima Kasih</a:t>
            </a:r>
            <a:endParaRPr lang="en-ID" sz="6000" b="1" dirty="0"/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2C1931D0-A429-05DD-92A9-51ECCB2EAAD0}"/>
              </a:ext>
            </a:extLst>
          </p:cNvPr>
          <p:cNvSpPr/>
          <p:nvPr/>
        </p:nvSpPr>
        <p:spPr>
          <a:xfrm>
            <a:off x="0" y="973138"/>
            <a:ext cx="10247313" cy="217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9B4E2758-1F09-FC2C-CE90-692F42888566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19460" name="Gambar 10">
            <a:extLst>
              <a:ext uri="{FF2B5EF4-FFF2-40B4-BE49-F238E27FC236}">
                <a16:creationId xmlns:a16="http://schemas.microsoft.com/office/drawing/2014/main" id="{F60D60A5-F94B-E4F0-AA59-69AEA943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76200"/>
            <a:ext cx="123031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ersegi Panjang 13">
            <a:extLst>
              <a:ext uri="{FF2B5EF4-FFF2-40B4-BE49-F238E27FC236}">
                <a16:creationId xmlns:a16="http://schemas.microsoft.com/office/drawing/2014/main" id="{052A85D1-021B-881F-59A9-86626A0D7233}"/>
              </a:ext>
            </a:extLst>
          </p:cNvPr>
          <p:cNvSpPr/>
          <p:nvPr/>
        </p:nvSpPr>
        <p:spPr>
          <a:xfrm>
            <a:off x="1165757" y="958359"/>
            <a:ext cx="1231079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E6724">
                <a:alpha val="96863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id-ID" sz="2000" b="1" dirty="0">
                <a:ln/>
                <a:solidFill>
                  <a:schemeClr val="accent4"/>
                </a:solidFill>
                <a:latin typeface="Arial Black" panose="020B0A04020102020204" pitchFamily="34" charset="0"/>
                <a:ea typeface="Baskerville" panose="02020502070401020303" pitchFamily="18" charset="0"/>
              </a:rPr>
              <a:t>MKDKI</a:t>
            </a:r>
          </a:p>
        </p:txBody>
      </p:sp>
      <p:grpSp>
        <p:nvGrpSpPr>
          <p:cNvPr id="19462" name="Grup 14">
            <a:extLst>
              <a:ext uri="{FF2B5EF4-FFF2-40B4-BE49-F238E27FC236}">
                <a16:creationId xmlns:a16="http://schemas.microsoft.com/office/drawing/2014/main" id="{55EB1EA1-D787-9223-7B34-2F883393B11E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52388"/>
            <a:ext cx="1201738" cy="1003300"/>
            <a:chOff x="187326" y="314149"/>
            <a:chExt cx="1955800" cy="1757163"/>
          </a:xfrm>
        </p:grpSpPr>
        <p:pic>
          <p:nvPicPr>
            <p:cNvPr id="19471" name="Gambar 15">
              <a:extLst>
                <a:ext uri="{FF2B5EF4-FFF2-40B4-BE49-F238E27FC236}">
                  <a16:creationId xmlns:a16="http://schemas.microsoft.com/office/drawing/2014/main" id="{6ADC83E1-4AA7-D643-50B8-CF33010BF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26" y="314149"/>
              <a:ext cx="1955800" cy="17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FD76B7-9EFB-E5AF-691E-C1BB9ABEF159}"/>
                </a:ext>
              </a:extLst>
            </p:cNvPr>
            <p:cNvSpPr/>
            <p:nvPr/>
          </p:nvSpPr>
          <p:spPr>
            <a:xfrm>
              <a:off x="375931" y="1037033"/>
              <a:ext cx="222191" cy="2057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A30DFF-2BDF-5F30-C2C7-8C5A5BBF44EC}"/>
                </a:ext>
              </a:extLst>
            </p:cNvPr>
            <p:cNvSpPr/>
            <p:nvPr/>
          </p:nvSpPr>
          <p:spPr>
            <a:xfrm>
              <a:off x="1727164" y="1042593"/>
              <a:ext cx="222191" cy="2057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DBD1546E-66F5-6A0E-20DD-56521A2353E3}"/>
              </a:ext>
            </a:extLst>
          </p:cNvPr>
          <p:cNvSpPr/>
          <p:nvPr/>
        </p:nvSpPr>
        <p:spPr>
          <a:xfrm>
            <a:off x="-79639" y="934425"/>
            <a:ext cx="1231079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E6724">
                <a:alpha val="96863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id-ID" sz="2000" b="1" dirty="0">
                <a:ln/>
                <a:solidFill>
                  <a:schemeClr val="accent4"/>
                </a:solidFill>
                <a:latin typeface="Arial Black" panose="020B0A04020102020204" pitchFamily="34" charset="0"/>
                <a:ea typeface="Baskerville" panose="02020502070401020303" pitchFamily="18" charset="0"/>
              </a:rPr>
              <a:t>KKI</a:t>
            </a:r>
          </a:p>
        </p:txBody>
      </p:sp>
      <p:sp>
        <p:nvSpPr>
          <p:cNvPr id="27" name="Kotak Teks 26">
            <a:extLst>
              <a:ext uri="{FF2B5EF4-FFF2-40B4-BE49-F238E27FC236}">
                <a16:creationId xmlns:a16="http://schemas.microsoft.com/office/drawing/2014/main" id="{9EF034C5-1F73-96CF-576A-E7D79EF7C49B}"/>
              </a:ext>
            </a:extLst>
          </p:cNvPr>
          <p:cNvSpPr txBox="1"/>
          <p:nvPr/>
        </p:nvSpPr>
        <p:spPr>
          <a:xfrm>
            <a:off x="675527" y="1945972"/>
            <a:ext cx="108623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Untuk </a:t>
            </a:r>
            <a:r>
              <a:rPr lang="id-ID" sz="2400" dirty="0">
                <a:highlight>
                  <a:srgbClr val="FFFF00"/>
                </a:highlight>
                <a:latin typeface="+mn-lt"/>
              </a:rPr>
              <a:t>menegakkan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 disiplin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dokter dan dokter gigi dalam penyelenggaraan praktik kedokteran, dibentuk Majelis Kehormatan Disiplin Kedokteran Indonesia. </a:t>
            </a:r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id="{3638CF3B-E206-EEDB-B0A5-984B23B5C704}"/>
              </a:ext>
            </a:extLst>
          </p:cNvPr>
          <p:cNvSpPr txBox="1"/>
          <p:nvPr/>
        </p:nvSpPr>
        <p:spPr>
          <a:xfrm>
            <a:off x="676275" y="1500188"/>
            <a:ext cx="10861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Pasal 55 ayat (1) UU </a:t>
            </a:r>
            <a:r>
              <a:rPr lang="id-ID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Pradok</a:t>
            </a:r>
            <a:endParaRPr lang="id-ID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Kotak Teks 30">
            <a:extLst>
              <a:ext uri="{FF2B5EF4-FFF2-40B4-BE49-F238E27FC236}">
                <a16:creationId xmlns:a16="http://schemas.microsoft.com/office/drawing/2014/main" id="{13100166-65DD-10C5-E04E-042C604A8798}"/>
              </a:ext>
            </a:extLst>
          </p:cNvPr>
          <p:cNvSpPr txBox="1"/>
          <p:nvPr/>
        </p:nvSpPr>
        <p:spPr>
          <a:xfrm>
            <a:off x="4313238" y="2711450"/>
            <a:ext cx="7304087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Ayat (1) </a:t>
            </a:r>
          </a:p>
          <a:p>
            <a:pPr algn="just"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Yang dimaksud dengan “penegakan disiplin” dalam ayat ini adalah penegakan aturan-aturan dan/atau ketentuan </a:t>
            </a:r>
            <a:r>
              <a:rPr lang="id-ID" sz="2400" b="1" dirty="0">
                <a:solidFill>
                  <a:srgbClr val="FF0000"/>
                </a:solidFill>
                <a:latin typeface="+mn-lt"/>
              </a:rPr>
              <a:t>penerapan keilmuan dalam pelaksanaan pelayanan 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yang harus diikuti oleh dokter dan dokter gigi. </a:t>
            </a:r>
            <a:endParaRPr lang="id-ID" sz="2400" dirty="0">
              <a:latin typeface="+mn-lt"/>
            </a:endParaRPr>
          </a:p>
        </p:txBody>
      </p:sp>
      <p:sp>
        <p:nvSpPr>
          <p:cNvPr id="33" name="Kotak Teks 32">
            <a:extLst>
              <a:ext uri="{FF2B5EF4-FFF2-40B4-BE49-F238E27FC236}">
                <a16:creationId xmlns:a16="http://schemas.microsoft.com/office/drawing/2014/main" id="{6D4A817D-88F4-D5F5-35C8-FEA101FF218A}"/>
              </a:ext>
            </a:extLst>
          </p:cNvPr>
          <p:cNvSpPr txBox="1"/>
          <p:nvPr/>
        </p:nvSpPr>
        <p:spPr>
          <a:xfrm>
            <a:off x="374849" y="4383997"/>
            <a:ext cx="11242541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  <a:defRPr/>
            </a:pPr>
            <a:r>
              <a:rPr lang="id-ID" sz="1600" dirty="0">
                <a:solidFill>
                  <a:srgbClr val="000000"/>
                </a:solidFill>
                <a:latin typeface="+mn-lt"/>
              </a:rPr>
              <a:t>Mendirikan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id-ID" sz="1600" dirty="0">
                <a:solidFill>
                  <a:srgbClr val="000000"/>
                </a:solidFill>
                <a:latin typeface="+mn-lt"/>
              </a:rPr>
              <a:t>Menaruh (meletakkan) tegak lurus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id-ID" sz="1600" dirty="0">
                <a:solidFill>
                  <a:srgbClr val="000000"/>
                </a:solidFill>
                <a:latin typeface="+mn-lt"/>
              </a:rPr>
              <a:t>Menjadikan (menyebabkan) tegak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Mengusahakan  supaya tetap </a:t>
            </a:r>
            <a:r>
              <a:rPr lang="id-ID" sz="2400" b="1" dirty="0">
                <a:solidFill>
                  <a:srgbClr val="FF0000"/>
                </a:solidFill>
                <a:latin typeface="+mn-lt"/>
              </a:rPr>
              <a:t>berdiri; mempertahankan, memelihara dan mempertahankan, mewujudkan</a:t>
            </a:r>
            <a:r>
              <a:rPr lang="id-ID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atau </a:t>
            </a:r>
            <a:r>
              <a:rPr lang="id-ID" sz="2400" u="sng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melaksanakan cita-cita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id-ID" sz="1600" dirty="0">
                <a:solidFill>
                  <a:srgbClr val="000000"/>
                </a:solidFill>
                <a:latin typeface="+mn-lt"/>
              </a:rPr>
              <a:t>Memegang teguh atau mempertahankan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id-ID" sz="1600" dirty="0">
                <a:solidFill>
                  <a:srgbClr val="000000"/>
                </a:solidFill>
                <a:latin typeface="+mn-lt"/>
              </a:rPr>
              <a:t>Mengukuhkan atau memperteguh</a:t>
            </a:r>
          </a:p>
          <a:p>
            <a:pPr algn="just">
              <a:defRPr/>
            </a:pPr>
            <a:r>
              <a:rPr lang="id-ID" dirty="0">
                <a:solidFill>
                  <a:srgbClr val="000000"/>
                </a:solidFill>
                <a:latin typeface="+mn-lt"/>
              </a:rPr>
              <a:t>(KBBI)</a:t>
            </a:r>
          </a:p>
        </p:txBody>
      </p:sp>
      <p:cxnSp>
        <p:nvCxnSpPr>
          <p:cNvPr id="35" name="Konektor: Siku 34">
            <a:extLst>
              <a:ext uri="{FF2B5EF4-FFF2-40B4-BE49-F238E27FC236}">
                <a16:creationId xmlns:a16="http://schemas.microsoft.com/office/drawing/2014/main" id="{226A4044-BA42-4EDF-7CB5-D3BD8CD02E7F}"/>
              </a:ext>
            </a:extLst>
          </p:cNvPr>
          <p:cNvCxnSpPr>
            <a:endCxn id="31" idx="1"/>
          </p:cNvCxnSpPr>
          <p:nvPr/>
        </p:nvCxnSpPr>
        <p:spPr>
          <a:xfrm>
            <a:off x="2236788" y="2362200"/>
            <a:ext cx="2076450" cy="1319213"/>
          </a:xfrm>
          <a:prstGeom prst="bentConnector3">
            <a:avLst>
              <a:gd name="adj1" fmla="val -23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Konektor: Siku 37">
            <a:extLst>
              <a:ext uri="{FF2B5EF4-FFF2-40B4-BE49-F238E27FC236}">
                <a16:creationId xmlns:a16="http://schemas.microsoft.com/office/drawing/2014/main" id="{7274EB94-401F-1396-792D-F78F880CC771}"/>
              </a:ext>
            </a:extLst>
          </p:cNvPr>
          <p:cNvCxnSpPr>
            <a:cxnSpLocks/>
          </p:cNvCxnSpPr>
          <p:nvPr/>
        </p:nvCxnSpPr>
        <p:spPr>
          <a:xfrm>
            <a:off x="2806700" y="3681413"/>
            <a:ext cx="2719388" cy="2238375"/>
          </a:xfrm>
          <a:prstGeom prst="bentConnector3">
            <a:avLst>
              <a:gd name="adj1" fmla="val 67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Kotak Teks 2">
            <a:extLst>
              <a:ext uri="{FF2B5EF4-FFF2-40B4-BE49-F238E27FC236}">
                <a16:creationId xmlns:a16="http://schemas.microsoft.com/office/drawing/2014/main" id="{0258BC43-2AC2-ED0D-4533-5DA9EF3250C5}"/>
              </a:ext>
            </a:extLst>
          </p:cNvPr>
          <p:cNvSpPr txBox="1"/>
          <p:nvPr/>
        </p:nvSpPr>
        <p:spPr>
          <a:xfrm>
            <a:off x="2649538" y="-55563"/>
            <a:ext cx="9385300" cy="15684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Logika Koherensi-Korespondensi-Pragmatis Penegakkan Disiplin Dalam UU </a:t>
            </a:r>
            <a:r>
              <a:rPr lang="id-ID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Pradok</a:t>
            </a:r>
            <a:endParaRPr lang="id-ID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id-ID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Terminologi “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Pembinaan dan Sosialisasi</a:t>
            </a:r>
            <a:r>
              <a:rPr lang="id-ID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”</a:t>
            </a:r>
            <a:endParaRPr lang="id-I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55A31724-D872-A2F9-1C36-A2216F57C6DD}"/>
              </a:ext>
            </a:extLst>
          </p:cNvPr>
          <p:cNvSpPr/>
          <p:nvPr/>
        </p:nvSpPr>
        <p:spPr>
          <a:xfrm>
            <a:off x="0" y="973138"/>
            <a:ext cx="10247313" cy="217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A91BBA2E-1BD5-7379-C48C-8E6D6B4131A1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20484" name="Gambar 10">
            <a:extLst>
              <a:ext uri="{FF2B5EF4-FFF2-40B4-BE49-F238E27FC236}">
                <a16:creationId xmlns:a16="http://schemas.microsoft.com/office/drawing/2014/main" id="{ACC03CAC-D2A4-B2BA-DEA4-311ACF14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76200"/>
            <a:ext cx="123031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ersegi Panjang 13">
            <a:extLst>
              <a:ext uri="{FF2B5EF4-FFF2-40B4-BE49-F238E27FC236}">
                <a16:creationId xmlns:a16="http://schemas.microsoft.com/office/drawing/2014/main" id="{9FA151E1-B1BC-A658-9795-32842EAFCDE5}"/>
              </a:ext>
            </a:extLst>
          </p:cNvPr>
          <p:cNvSpPr/>
          <p:nvPr/>
        </p:nvSpPr>
        <p:spPr>
          <a:xfrm>
            <a:off x="1165757" y="958359"/>
            <a:ext cx="1231079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E6724">
                <a:alpha val="96863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id-ID" sz="2000" b="1" dirty="0">
                <a:ln/>
                <a:solidFill>
                  <a:schemeClr val="accent4"/>
                </a:solidFill>
                <a:latin typeface="Arial Black" panose="020B0A04020102020204" pitchFamily="34" charset="0"/>
                <a:ea typeface="Baskerville" panose="02020502070401020303" pitchFamily="18" charset="0"/>
              </a:rPr>
              <a:t>MKDKI</a:t>
            </a:r>
          </a:p>
        </p:txBody>
      </p:sp>
      <p:grpSp>
        <p:nvGrpSpPr>
          <p:cNvPr id="20486" name="Grup 14">
            <a:extLst>
              <a:ext uri="{FF2B5EF4-FFF2-40B4-BE49-F238E27FC236}">
                <a16:creationId xmlns:a16="http://schemas.microsoft.com/office/drawing/2014/main" id="{76E4877C-584E-4AE8-AB44-B8E42AB9C4A1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76200"/>
            <a:ext cx="1201738" cy="1003300"/>
            <a:chOff x="187326" y="314149"/>
            <a:chExt cx="1955800" cy="1757163"/>
          </a:xfrm>
        </p:grpSpPr>
        <p:pic>
          <p:nvPicPr>
            <p:cNvPr id="20494" name="Gambar 15">
              <a:extLst>
                <a:ext uri="{FF2B5EF4-FFF2-40B4-BE49-F238E27FC236}">
                  <a16:creationId xmlns:a16="http://schemas.microsoft.com/office/drawing/2014/main" id="{2CB7F0D4-6C62-5701-4950-34B1360A6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26" y="314149"/>
              <a:ext cx="1955800" cy="17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65A476-53D9-2B37-AE2C-997DDE7F74F7}"/>
                </a:ext>
              </a:extLst>
            </p:cNvPr>
            <p:cNvSpPr/>
            <p:nvPr/>
          </p:nvSpPr>
          <p:spPr>
            <a:xfrm>
              <a:off x="375931" y="1037033"/>
              <a:ext cx="222191" cy="2057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307A8B-C042-05E2-7A21-1347B8E47AAC}"/>
                </a:ext>
              </a:extLst>
            </p:cNvPr>
            <p:cNvSpPr/>
            <p:nvPr/>
          </p:nvSpPr>
          <p:spPr>
            <a:xfrm>
              <a:off x="1727164" y="1042593"/>
              <a:ext cx="222191" cy="2057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DD96FBC6-53BE-4DED-108E-63F0B724147D}"/>
              </a:ext>
            </a:extLst>
          </p:cNvPr>
          <p:cNvSpPr/>
          <p:nvPr/>
        </p:nvSpPr>
        <p:spPr>
          <a:xfrm>
            <a:off x="-69700" y="934425"/>
            <a:ext cx="1231079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E6724">
                <a:alpha val="96863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id-ID" sz="2000" b="1" dirty="0">
                <a:ln/>
                <a:solidFill>
                  <a:schemeClr val="accent4"/>
                </a:solidFill>
                <a:latin typeface="Arial Black" panose="020B0A04020102020204" pitchFamily="34" charset="0"/>
                <a:ea typeface="Baskerville" panose="02020502070401020303" pitchFamily="18" charset="0"/>
              </a:rPr>
              <a:t>KKI</a:t>
            </a:r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id="{C01BBF9B-BC8F-ABA0-3FD8-BB77373531E2}"/>
              </a:ext>
            </a:extLst>
          </p:cNvPr>
          <p:cNvSpPr txBox="1"/>
          <p:nvPr/>
        </p:nvSpPr>
        <p:spPr>
          <a:xfrm>
            <a:off x="676275" y="1458913"/>
            <a:ext cx="10861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Konsideran</a:t>
            </a:r>
            <a:r>
              <a:rPr lang="id-ID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huruf c UU </a:t>
            </a:r>
            <a:r>
              <a:rPr lang="id-ID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Pradok</a:t>
            </a:r>
            <a:endParaRPr lang="id-ID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6F0AE51C-4008-A8DB-CDEC-78ED40E85CD6}"/>
              </a:ext>
            </a:extLst>
          </p:cNvPr>
          <p:cNvSpPr txBox="1"/>
          <p:nvPr/>
        </p:nvSpPr>
        <p:spPr>
          <a:xfrm>
            <a:off x="693877" y="1864143"/>
            <a:ext cx="1088375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bahwa penyelenggaraan praktik kedokteran yang merupakan inti dari berbagai kegiatan dalam penyelenggaraan upaya kesehatan harus dilakukan oleh dokter dan dokter gigi yang memiliki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etik dan moral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yang tinggi,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keahlian dan kewenangan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yang secara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terus-menerus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harus ditingkatkan mutunya melalui pendidikan dan pelatihan berkelanjutan,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sertifikasi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registrasi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lisensi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, serta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pembinaan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pengawasan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, dan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pemantauan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agar penyelenggaraan praktik kedokteran sesuai dengan perkembangan </a:t>
            </a:r>
            <a:r>
              <a:rPr lang="id-ID" sz="24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ilmu pengetahuan dan teknologi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; </a:t>
            </a:r>
            <a:endParaRPr lang="id-ID" sz="2400" dirty="0">
              <a:latin typeface="+mn-lt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5587C106-763A-55E4-EDF1-DD45C38B405E}"/>
              </a:ext>
            </a:extLst>
          </p:cNvPr>
          <p:cNvSpPr txBox="1"/>
          <p:nvPr/>
        </p:nvSpPr>
        <p:spPr>
          <a:xfrm>
            <a:off x="665163" y="4572000"/>
            <a:ext cx="70500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etik &amp; moral;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keahlian (kompetensi) &amp; kewenangan: tidak stagnan;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sertifikasi, registrasi &amp; lisensi;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pembinaan, pengawasan &amp; pemantauan; dan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sesuai perkembangan iptek.</a:t>
            </a:r>
          </a:p>
        </p:txBody>
      </p:sp>
      <p:sp>
        <p:nvSpPr>
          <p:cNvPr id="9" name="Kotak Teks 8">
            <a:extLst>
              <a:ext uri="{FF2B5EF4-FFF2-40B4-BE49-F238E27FC236}">
                <a16:creationId xmlns:a16="http://schemas.microsoft.com/office/drawing/2014/main" id="{78467BF8-83BE-25B0-E5FA-77B6CBE42E35}"/>
              </a:ext>
            </a:extLst>
          </p:cNvPr>
          <p:cNvSpPr txBox="1"/>
          <p:nvPr/>
        </p:nvSpPr>
        <p:spPr>
          <a:xfrm>
            <a:off x="8129588" y="4359275"/>
            <a:ext cx="3629025" cy="2309813"/>
          </a:xfrm>
          <a:custGeom>
            <a:avLst/>
            <a:gdLst>
              <a:gd name="connsiteX0" fmla="*/ 0 w 3627782"/>
              <a:gd name="connsiteY0" fmla="*/ 0 h 2308324"/>
              <a:gd name="connsiteX1" fmla="*/ 481977 w 3627782"/>
              <a:gd name="connsiteY1" fmla="*/ 0 h 2308324"/>
              <a:gd name="connsiteX2" fmla="*/ 891398 w 3627782"/>
              <a:gd name="connsiteY2" fmla="*/ 0 h 2308324"/>
              <a:gd name="connsiteX3" fmla="*/ 1482208 w 3627782"/>
              <a:gd name="connsiteY3" fmla="*/ 0 h 2308324"/>
              <a:gd name="connsiteX4" fmla="*/ 1964185 w 3627782"/>
              <a:gd name="connsiteY4" fmla="*/ 0 h 2308324"/>
              <a:gd name="connsiteX5" fmla="*/ 2446162 w 3627782"/>
              <a:gd name="connsiteY5" fmla="*/ 0 h 2308324"/>
              <a:gd name="connsiteX6" fmla="*/ 3036972 w 3627782"/>
              <a:gd name="connsiteY6" fmla="*/ 0 h 2308324"/>
              <a:gd name="connsiteX7" fmla="*/ 3627782 w 3627782"/>
              <a:gd name="connsiteY7" fmla="*/ 0 h 2308324"/>
              <a:gd name="connsiteX8" fmla="*/ 3627782 w 3627782"/>
              <a:gd name="connsiteY8" fmla="*/ 623247 h 2308324"/>
              <a:gd name="connsiteX9" fmla="*/ 3627782 w 3627782"/>
              <a:gd name="connsiteY9" fmla="*/ 1154162 h 2308324"/>
              <a:gd name="connsiteX10" fmla="*/ 3627782 w 3627782"/>
              <a:gd name="connsiteY10" fmla="*/ 1685077 h 2308324"/>
              <a:gd name="connsiteX11" fmla="*/ 3627782 w 3627782"/>
              <a:gd name="connsiteY11" fmla="*/ 2308324 h 2308324"/>
              <a:gd name="connsiteX12" fmla="*/ 3073250 w 3627782"/>
              <a:gd name="connsiteY12" fmla="*/ 2308324 h 2308324"/>
              <a:gd name="connsiteX13" fmla="*/ 2482439 w 3627782"/>
              <a:gd name="connsiteY13" fmla="*/ 2308324 h 2308324"/>
              <a:gd name="connsiteX14" fmla="*/ 1891629 w 3627782"/>
              <a:gd name="connsiteY14" fmla="*/ 2308324 h 2308324"/>
              <a:gd name="connsiteX15" fmla="*/ 1445930 w 3627782"/>
              <a:gd name="connsiteY15" fmla="*/ 2308324 h 2308324"/>
              <a:gd name="connsiteX16" fmla="*/ 927676 w 3627782"/>
              <a:gd name="connsiteY16" fmla="*/ 2308324 h 2308324"/>
              <a:gd name="connsiteX17" fmla="*/ 0 w 3627782"/>
              <a:gd name="connsiteY17" fmla="*/ 2308324 h 2308324"/>
              <a:gd name="connsiteX18" fmla="*/ 0 w 3627782"/>
              <a:gd name="connsiteY18" fmla="*/ 1731243 h 2308324"/>
              <a:gd name="connsiteX19" fmla="*/ 0 w 3627782"/>
              <a:gd name="connsiteY19" fmla="*/ 1200328 h 2308324"/>
              <a:gd name="connsiteX20" fmla="*/ 0 w 3627782"/>
              <a:gd name="connsiteY20" fmla="*/ 669414 h 2308324"/>
              <a:gd name="connsiteX21" fmla="*/ 0 w 3627782"/>
              <a:gd name="connsiteY21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27782" h="2308324" extrusionOk="0">
                <a:moveTo>
                  <a:pt x="0" y="0"/>
                </a:moveTo>
                <a:cubicBezTo>
                  <a:pt x="142552" y="-29040"/>
                  <a:pt x="289833" y="56208"/>
                  <a:pt x="481977" y="0"/>
                </a:cubicBezTo>
                <a:cubicBezTo>
                  <a:pt x="674121" y="-56208"/>
                  <a:pt x="793620" y="43922"/>
                  <a:pt x="891398" y="0"/>
                </a:cubicBezTo>
                <a:cubicBezTo>
                  <a:pt x="989176" y="-43922"/>
                  <a:pt x="1223019" y="47999"/>
                  <a:pt x="1482208" y="0"/>
                </a:cubicBezTo>
                <a:cubicBezTo>
                  <a:pt x="1741397" y="-47999"/>
                  <a:pt x="1731379" y="47761"/>
                  <a:pt x="1964185" y="0"/>
                </a:cubicBezTo>
                <a:cubicBezTo>
                  <a:pt x="2196991" y="-47761"/>
                  <a:pt x="2314565" y="56819"/>
                  <a:pt x="2446162" y="0"/>
                </a:cubicBezTo>
                <a:cubicBezTo>
                  <a:pt x="2577759" y="-56819"/>
                  <a:pt x="2840979" y="68009"/>
                  <a:pt x="3036972" y="0"/>
                </a:cubicBezTo>
                <a:cubicBezTo>
                  <a:pt x="3232965" y="-68009"/>
                  <a:pt x="3405034" y="9605"/>
                  <a:pt x="3627782" y="0"/>
                </a:cubicBezTo>
                <a:cubicBezTo>
                  <a:pt x="3669581" y="144678"/>
                  <a:pt x="3557215" y="394803"/>
                  <a:pt x="3627782" y="623247"/>
                </a:cubicBezTo>
                <a:cubicBezTo>
                  <a:pt x="3698349" y="851691"/>
                  <a:pt x="3621563" y="912329"/>
                  <a:pt x="3627782" y="1154162"/>
                </a:cubicBezTo>
                <a:cubicBezTo>
                  <a:pt x="3634001" y="1395995"/>
                  <a:pt x="3593146" y="1570420"/>
                  <a:pt x="3627782" y="1685077"/>
                </a:cubicBezTo>
                <a:cubicBezTo>
                  <a:pt x="3662418" y="1799734"/>
                  <a:pt x="3608356" y="2046606"/>
                  <a:pt x="3627782" y="2308324"/>
                </a:cubicBezTo>
                <a:cubicBezTo>
                  <a:pt x="3374995" y="2334573"/>
                  <a:pt x="3208402" y="2245501"/>
                  <a:pt x="3073250" y="2308324"/>
                </a:cubicBezTo>
                <a:cubicBezTo>
                  <a:pt x="2938098" y="2371147"/>
                  <a:pt x="2717125" y="2301902"/>
                  <a:pt x="2482439" y="2308324"/>
                </a:cubicBezTo>
                <a:cubicBezTo>
                  <a:pt x="2247753" y="2314746"/>
                  <a:pt x="2047539" y="2250607"/>
                  <a:pt x="1891629" y="2308324"/>
                </a:cubicBezTo>
                <a:cubicBezTo>
                  <a:pt x="1735719" y="2366041"/>
                  <a:pt x="1620454" y="2276756"/>
                  <a:pt x="1445930" y="2308324"/>
                </a:cubicBezTo>
                <a:cubicBezTo>
                  <a:pt x="1271406" y="2339892"/>
                  <a:pt x="1052842" y="2305474"/>
                  <a:pt x="927676" y="2308324"/>
                </a:cubicBezTo>
                <a:cubicBezTo>
                  <a:pt x="802510" y="2311174"/>
                  <a:pt x="200236" y="2215445"/>
                  <a:pt x="0" y="2308324"/>
                </a:cubicBezTo>
                <a:cubicBezTo>
                  <a:pt x="-6266" y="2157988"/>
                  <a:pt x="8027" y="2015019"/>
                  <a:pt x="0" y="1731243"/>
                </a:cubicBezTo>
                <a:cubicBezTo>
                  <a:pt x="-8027" y="1447467"/>
                  <a:pt x="35306" y="1329169"/>
                  <a:pt x="0" y="1200328"/>
                </a:cubicBezTo>
                <a:cubicBezTo>
                  <a:pt x="-35306" y="1071488"/>
                  <a:pt x="62837" y="799712"/>
                  <a:pt x="0" y="669414"/>
                </a:cubicBezTo>
                <a:cubicBezTo>
                  <a:pt x="-62837" y="539116"/>
                  <a:pt x="52250" y="194520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Penjelasan </a:t>
            </a:r>
            <a:r>
              <a:rPr lang="id-ID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</a:t>
            </a:r>
            <a:r>
              <a:rPr lang="id-ID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55 ayat (1) UU </a:t>
            </a:r>
            <a:r>
              <a:rPr lang="id-ID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Pradok</a:t>
            </a:r>
            <a:endParaRPr lang="id-ID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defRPr/>
            </a:pPr>
            <a:r>
              <a:rPr lang="id-ID" dirty="0">
                <a:solidFill>
                  <a:srgbClr val="000000"/>
                </a:solidFill>
                <a:latin typeface="+mn-lt"/>
              </a:rPr>
              <a:t>Yang dimaksud dengan “penegakan disiplin” dalam ayat ini adalah penegakan aturan-aturan dan/atau ketentuan penerapan keilmuan dalam pelaksanaan pelayanan yang harus diikuti oleh dokter dan dokter gigi. </a:t>
            </a:r>
            <a:endParaRPr lang="id-ID" dirty="0">
              <a:latin typeface="+mn-lt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58E2E223-5FE9-BA0B-E847-706C427308D3}"/>
              </a:ext>
            </a:extLst>
          </p:cNvPr>
          <p:cNvSpPr/>
          <p:nvPr/>
        </p:nvSpPr>
        <p:spPr>
          <a:xfrm>
            <a:off x="555625" y="5029200"/>
            <a:ext cx="7237413" cy="1103313"/>
          </a:xfrm>
          <a:custGeom>
            <a:avLst/>
            <a:gdLst>
              <a:gd name="connsiteX0" fmla="*/ 0 w 7237363"/>
              <a:gd name="connsiteY0" fmla="*/ 0 h 1103243"/>
              <a:gd name="connsiteX1" fmla="*/ 484347 w 7237363"/>
              <a:gd name="connsiteY1" fmla="*/ 0 h 1103243"/>
              <a:gd name="connsiteX2" fmla="*/ 823946 w 7237363"/>
              <a:gd name="connsiteY2" fmla="*/ 0 h 1103243"/>
              <a:gd name="connsiteX3" fmla="*/ 1525413 w 7237363"/>
              <a:gd name="connsiteY3" fmla="*/ 0 h 1103243"/>
              <a:gd name="connsiteX4" fmla="*/ 2009760 w 7237363"/>
              <a:gd name="connsiteY4" fmla="*/ 0 h 1103243"/>
              <a:gd name="connsiteX5" fmla="*/ 2494107 w 7237363"/>
              <a:gd name="connsiteY5" fmla="*/ 0 h 1103243"/>
              <a:gd name="connsiteX6" fmla="*/ 3195574 w 7237363"/>
              <a:gd name="connsiteY6" fmla="*/ 0 h 1103243"/>
              <a:gd name="connsiteX7" fmla="*/ 3607547 w 7237363"/>
              <a:gd name="connsiteY7" fmla="*/ 0 h 1103243"/>
              <a:gd name="connsiteX8" fmla="*/ 4309015 w 7237363"/>
              <a:gd name="connsiteY8" fmla="*/ 0 h 1103243"/>
              <a:gd name="connsiteX9" fmla="*/ 5010482 w 7237363"/>
              <a:gd name="connsiteY9" fmla="*/ 0 h 1103243"/>
              <a:gd name="connsiteX10" fmla="*/ 5567202 w 7237363"/>
              <a:gd name="connsiteY10" fmla="*/ 0 h 1103243"/>
              <a:gd name="connsiteX11" fmla="*/ 6268670 w 7237363"/>
              <a:gd name="connsiteY11" fmla="*/ 0 h 1103243"/>
              <a:gd name="connsiteX12" fmla="*/ 6753016 w 7237363"/>
              <a:gd name="connsiteY12" fmla="*/ 0 h 1103243"/>
              <a:gd name="connsiteX13" fmla="*/ 7237363 w 7237363"/>
              <a:gd name="connsiteY13" fmla="*/ 0 h 1103243"/>
              <a:gd name="connsiteX14" fmla="*/ 7237363 w 7237363"/>
              <a:gd name="connsiteY14" fmla="*/ 562654 h 1103243"/>
              <a:gd name="connsiteX15" fmla="*/ 7237363 w 7237363"/>
              <a:gd name="connsiteY15" fmla="*/ 1103243 h 1103243"/>
              <a:gd name="connsiteX16" fmla="*/ 6680643 w 7237363"/>
              <a:gd name="connsiteY16" fmla="*/ 1103243 h 1103243"/>
              <a:gd name="connsiteX17" fmla="*/ 5979175 w 7237363"/>
              <a:gd name="connsiteY17" fmla="*/ 1103243 h 1103243"/>
              <a:gd name="connsiteX18" fmla="*/ 5422455 w 7237363"/>
              <a:gd name="connsiteY18" fmla="*/ 1103243 h 1103243"/>
              <a:gd name="connsiteX19" fmla="*/ 5082856 w 7237363"/>
              <a:gd name="connsiteY19" fmla="*/ 1103243 h 1103243"/>
              <a:gd name="connsiteX20" fmla="*/ 4670883 w 7237363"/>
              <a:gd name="connsiteY20" fmla="*/ 1103243 h 1103243"/>
              <a:gd name="connsiteX21" fmla="*/ 3969415 w 7237363"/>
              <a:gd name="connsiteY21" fmla="*/ 1103243 h 1103243"/>
              <a:gd name="connsiteX22" fmla="*/ 3412695 w 7237363"/>
              <a:gd name="connsiteY22" fmla="*/ 1103243 h 1103243"/>
              <a:gd name="connsiteX23" fmla="*/ 3000722 w 7237363"/>
              <a:gd name="connsiteY23" fmla="*/ 1103243 h 1103243"/>
              <a:gd name="connsiteX24" fmla="*/ 2444002 w 7237363"/>
              <a:gd name="connsiteY24" fmla="*/ 1103243 h 1103243"/>
              <a:gd name="connsiteX25" fmla="*/ 2104402 w 7237363"/>
              <a:gd name="connsiteY25" fmla="*/ 1103243 h 1103243"/>
              <a:gd name="connsiteX26" fmla="*/ 1764803 w 7237363"/>
              <a:gd name="connsiteY26" fmla="*/ 1103243 h 1103243"/>
              <a:gd name="connsiteX27" fmla="*/ 1208083 w 7237363"/>
              <a:gd name="connsiteY27" fmla="*/ 1103243 h 1103243"/>
              <a:gd name="connsiteX28" fmla="*/ 796110 w 7237363"/>
              <a:gd name="connsiteY28" fmla="*/ 1103243 h 1103243"/>
              <a:gd name="connsiteX29" fmla="*/ 0 w 7237363"/>
              <a:gd name="connsiteY29" fmla="*/ 1103243 h 1103243"/>
              <a:gd name="connsiteX30" fmla="*/ 0 w 7237363"/>
              <a:gd name="connsiteY30" fmla="*/ 573686 h 1103243"/>
              <a:gd name="connsiteX31" fmla="*/ 0 w 7237363"/>
              <a:gd name="connsiteY31" fmla="*/ 0 h 110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7363" h="1103243" extrusionOk="0">
                <a:moveTo>
                  <a:pt x="0" y="0"/>
                </a:moveTo>
                <a:cubicBezTo>
                  <a:pt x="110621" y="-35943"/>
                  <a:pt x="325287" y="20177"/>
                  <a:pt x="484347" y="0"/>
                </a:cubicBezTo>
                <a:cubicBezTo>
                  <a:pt x="643407" y="-20177"/>
                  <a:pt x="731738" y="7734"/>
                  <a:pt x="823946" y="0"/>
                </a:cubicBezTo>
                <a:cubicBezTo>
                  <a:pt x="916154" y="-7734"/>
                  <a:pt x="1351959" y="56552"/>
                  <a:pt x="1525413" y="0"/>
                </a:cubicBezTo>
                <a:cubicBezTo>
                  <a:pt x="1698867" y="-56552"/>
                  <a:pt x="1836200" y="53553"/>
                  <a:pt x="2009760" y="0"/>
                </a:cubicBezTo>
                <a:cubicBezTo>
                  <a:pt x="2183320" y="-53553"/>
                  <a:pt x="2279906" y="44574"/>
                  <a:pt x="2494107" y="0"/>
                </a:cubicBezTo>
                <a:cubicBezTo>
                  <a:pt x="2708308" y="-44574"/>
                  <a:pt x="3025543" y="80872"/>
                  <a:pt x="3195574" y="0"/>
                </a:cubicBezTo>
                <a:cubicBezTo>
                  <a:pt x="3365605" y="-80872"/>
                  <a:pt x="3486413" y="24945"/>
                  <a:pt x="3607547" y="0"/>
                </a:cubicBezTo>
                <a:cubicBezTo>
                  <a:pt x="3728681" y="-24945"/>
                  <a:pt x="4109075" y="72368"/>
                  <a:pt x="4309015" y="0"/>
                </a:cubicBezTo>
                <a:cubicBezTo>
                  <a:pt x="4508955" y="-72368"/>
                  <a:pt x="4737977" y="76542"/>
                  <a:pt x="5010482" y="0"/>
                </a:cubicBezTo>
                <a:cubicBezTo>
                  <a:pt x="5282987" y="-76542"/>
                  <a:pt x="5366006" y="44029"/>
                  <a:pt x="5567202" y="0"/>
                </a:cubicBezTo>
                <a:cubicBezTo>
                  <a:pt x="5768398" y="-44029"/>
                  <a:pt x="6058893" y="77090"/>
                  <a:pt x="6268670" y="0"/>
                </a:cubicBezTo>
                <a:cubicBezTo>
                  <a:pt x="6478447" y="-77090"/>
                  <a:pt x="6599280" y="18453"/>
                  <a:pt x="6753016" y="0"/>
                </a:cubicBezTo>
                <a:cubicBezTo>
                  <a:pt x="6906752" y="-18453"/>
                  <a:pt x="7129341" y="44726"/>
                  <a:pt x="7237363" y="0"/>
                </a:cubicBezTo>
                <a:cubicBezTo>
                  <a:pt x="7246348" y="158631"/>
                  <a:pt x="7231434" y="350901"/>
                  <a:pt x="7237363" y="562654"/>
                </a:cubicBezTo>
                <a:cubicBezTo>
                  <a:pt x="7243292" y="774407"/>
                  <a:pt x="7214826" y="993970"/>
                  <a:pt x="7237363" y="1103243"/>
                </a:cubicBezTo>
                <a:cubicBezTo>
                  <a:pt x="6974129" y="1112223"/>
                  <a:pt x="6896954" y="1061979"/>
                  <a:pt x="6680643" y="1103243"/>
                </a:cubicBezTo>
                <a:cubicBezTo>
                  <a:pt x="6464332" y="1144507"/>
                  <a:pt x="6193003" y="1037467"/>
                  <a:pt x="5979175" y="1103243"/>
                </a:cubicBezTo>
                <a:cubicBezTo>
                  <a:pt x="5765347" y="1169019"/>
                  <a:pt x="5644537" y="1071055"/>
                  <a:pt x="5422455" y="1103243"/>
                </a:cubicBezTo>
                <a:cubicBezTo>
                  <a:pt x="5200373" y="1135431"/>
                  <a:pt x="5175692" y="1063580"/>
                  <a:pt x="5082856" y="1103243"/>
                </a:cubicBezTo>
                <a:cubicBezTo>
                  <a:pt x="4990020" y="1142906"/>
                  <a:pt x="4813190" y="1092596"/>
                  <a:pt x="4670883" y="1103243"/>
                </a:cubicBezTo>
                <a:cubicBezTo>
                  <a:pt x="4528576" y="1113890"/>
                  <a:pt x="4192733" y="1036576"/>
                  <a:pt x="3969415" y="1103243"/>
                </a:cubicBezTo>
                <a:cubicBezTo>
                  <a:pt x="3746097" y="1169910"/>
                  <a:pt x="3606153" y="1058688"/>
                  <a:pt x="3412695" y="1103243"/>
                </a:cubicBezTo>
                <a:cubicBezTo>
                  <a:pt x="3219237" y="1147798"/>
                  <a:pt x="3139392" y="1063293"/>
                  <a:pt x="3000722" y="1103243"/>
                </a:cubicBezTo>
                <a:cubicBezTo>
                  <a:pt x="2862052" y="1143193"/>
                  <a:pt x="2568089" y="1040260"/>
                  <a:pt x="2444002" y="1103243"/>
                </a:cubicBezTo>
                <a:cubicBezTo>
                  <a:pt x="2319915" y="1166226"/>
                  <a:pt x="2244863" y="1076579"/>
                  <a:pt x="2104402" y="1103243"/>
                </a:cubicBezTo>
                <a:cubicBezTo>
                  <a:pt x="1963941" y="1129907"/>
                  <a:pt x="1924567" y="1063424"/>
                  <a:pt x="1764803" y="1103243"/>
                </a:cubicBezTo>
                <a:cubicBezTo>
                  <a:pt x="1605039" y="1143062"/>
                  <a:pt x="1382248" y="1092629"/>
                  <a:pt x="1208083" y="1103243"/>
                </a:cubicBezTo>
                <a:cubicBezTo>
                  <a:pt x="1033918" y="1113857"/>
                  <a:pt x="992789" y="1087255"/>
                  <a:pt x="796110" y="1103243"/>
                </a:cubicBezTo>
                <a:cubicBezTo>
                  <a:pt x="599431" y="1119231"/>
                  <a:pt x="197445" y="1067779"/>
                  <a:pt x="0" y="1103243"/>
                </a:cubicBezTo>
                <a:cubicBezTo>
                  <a:pt x="-1888" y="976461"/>
                  <a:pt x="59432" y="699347"/>
                  <a:pt x="0" y="573686"/>
                </a:cubicBezTo>
                <a:cubicBezTo>
                  <a:pt x="-59432" y="448025"/>
                  <a:pt x="35592" y="190550"/>
                  <a:pt x="0" y="0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Bentuk Bebas: Bentuk 20">
            <a:extLst>
              <a:ext uri="{FF2B5EF4-FFF2-40B4-BE49-F238E27FC236}">
                <a16:creationId xmlns:a16="http://schemas.microsoft.com/office/drawing/2014/main" id="{ED95EDC1-F37E-4D06-3EE5-246A40220E40}"/>
              </a:ext>
            </a:extLst>
          </p:cNvPr>
          <p:cNvSpPr/>
          <p:nvPr/>
        </p:nvSpPr>
        <p:spPr>
          <a:xfrm>
            <a:off x="7785100" y="5521325"/>
            <a:ext cx="360363" cy="85725"/>
          </a:xfrm>
          <a:custGeom>
            <a:avLst/>
            <a:gdLst>
              <a:gd name="connsiteX0" fmla="*/ 0 w 360535"/>
              <a:gd name="connsiteY0" fmla="*/ 74090 h 84540"/>
              <a:gd name="connsiteX1" fmla="*/ 26126 w 360535"/>
              <a:gd name="connsiteY1" fmla="*/ 79315 h 84540"/>
              <a:gd name="connsiteX2" fmla="*/ 47026 w 360535"/>
              <a:gd name="connsiteY2" fmla="*/ 84540 h 84540"/>
              <a:gd name="connsiteX3" fmla="*/ 151529 w 360535"/>
              <a:gd name="connsiteY3" fmla="*/ 79315 h 84540"/>
              <a:gd name="connsiteX4" fmla="*/ 167204 w 360535"/>
              <a:gd name="connsiteY4" fmla="*/ 74090 h 84540"/>
              <a:gd name="connsiteX5" fmla="*/ 188105 w 360535"/>
              <a:gd name="connsiteY5" fmla="*/ 37514 h 84540"/>
              <a:gd name="connsiteX6" fmla="*/ 203780 w 360535"/>
              <a:gd name="connsiteY6" fmla="*/ 27064 h 84540"/>
              <a:gd name="connsiteX7" fmla="*/ 214231 w 360535"/>
              <a:gd name="connsiteY7" fmla="*/ 11388 h 84540"/>
              <a:gd name="connsiteX8" fmla="*/ 323959 w 360535"/>
              <a:gd name="connsiteY8" fmla="*/ 11388 h 84540"/>
              <a:gd name="connsiteX9" fmla="*/ 360535 w 360535"/>
              <a:gd name="connsiteY9" fmla="*/ 16613 h 8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535" h="84540">
                <a:moveTo>
                  <a:pt x="0" y="74090"/>
                </a:moveTo>
                <a:cubicBezTo>
                  <a:pt x="8709" y="75832"/>
                  <a:pt x="17456" y="77388"/>
                  <a:pt x="26126" y="79315"/>
                </a:cubicBezTo>
                <a:cubicBezTo>
                  <a:pt x="33136" y="80873"/>
                  <a:pt x="39845" y="84540"/>
                  <a:pt x="47026" y="84540"/>
                </a:cubicBezTo>
                <a:cubicBezTo>
                  <a:pt x="81904" y="84540"/>
                  <a:pt x="116695" y="81057"/>
                  <a:pt x="151529" y="79315"/>
                </a:cubicBezTo>
                <a:cubicBezTo>
                  <a:pt x="156754" y="77573"/>
                  <a:pt x="162903" y="77531"/>
                  <a:pt x="167204" y="74090"/>
                </a:cubicBezTo>
                <a:cubicBezTo>
                  <a:pt x="177510" y="65846"/>
                  <a:pt x="180386" y="46777"/>
                  <a:pt x="188105" y="37514"/>
                </a:cubicBezTo>
                <a:cubicBezTo>
                  <a:pt x="192125" y="32690"/>
                  <a:pt x="198555" y="30547"/>
                  <a:pt x="203780" y="27064"/>
                </a:cubicBezTo>
                <a:cubicBezTo>
                  <a:pt x="207264" y="21839"/>
                  <a:pt x="209121" y="15038"/>
                  <a:pt x="214231" y="11388"/>
                </a:cubicBezTo>
                <a:cubicBezTo>
                  <a:pt x="246884" y="-11936"/>
                  <a:pt x="289583" y="7091"/>
                  <a:pt x="323959" y="11388"/>
                </a:cubicBezTo>
                <a:cubicBezTo>
                  <a:pt x="340689" y="28119"/>
                  <a:pt x="329578" y="22805"/>
                  <a:pt x="360535" y="16613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6A447E92-B815-3A6A-3458-CCDFC056559A}"/>
              </a:ext>
            </a:extLst>
          </p:cNvPr>
          <p:cNvSpPr/>
          <p:nvPr/>
        </p:nvSpPr>
        <p:spPr>
          <a:xfrm>
            <a:off x="0" y="973138"/>
            <a:ext cx="10247313" cy="217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34A88127-96CD-E257-B70B-D9BD09EBB881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21508" name="Gambar 10">
            <a:extLst>
              <a:ext uri="{FF2B5EF4-FFF2-40B4-BE49-F238E27FC236}">
                <a16:creationId xmlns:a16="http://schemas.microsoft.com/office/drawing/2014/main" id="{100A746F-0C99-8076-F796-744FEB6F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76200"/>
            <a:ext cx="123031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ersegi Panjang 13">
            <a:extLst>
              <a:ext uri="{FF2B5EF4-FFF2-40B4-BE49-F238E27FC236}">
                <a16:creationId xmlns:a16="http://schemas.microsoft.com/office/drawing/2014/main" id="{C0722495-1A90-01BC-6F94-E8348F909191}"/>
              </a:ext>
            </a:extLst>
          </p:cNvPr>
          <p:cNvSpPr/>
          <p:nvPr/>
        </p:nvSpPr>
        <p:spPr>
          <a:xfrm>
            <a:off x="1165757" y="958359"/>
            <a:ext cx="1231079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E6724">
                <a:alpha val="96863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id-ID" sz="2000" b="1" dirty="0">
                <a:ln/>
                <a:solidFill>
                  <a:schemeClr val="accent4"/>
                </a:solidFill>
                <a:latin typeface="Arial Black" panose="020B0A04020102020204" pitchFamily="34" charset="0"/>
                <a:ea typeface="Baskerville" panose="02020502070401020303" pitchFamily="18" charset="0"/>
              </a:rPr>
              <a:t>MKDKI</a:t>
            </a:r>
          </a:p>
        </p:txBody>
      </p:sp>
      <p:grpSp>
        <p:nvGrpSpPr>
          <p:cNvPr id="21510" name="Grup 14">
            <a:extLst>
              <a:ext uri="{FF2B5EF4-FFF2-40B4-BE49-F238E27FC236}">
                <a16:creationId xmlns:a16="http://schemas.microsoft.com/office/drawing/2014/main" id="{6E342D99-E0B3-C768-5442-5A81FB899E0D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76200"/>
            <a:ext cx="1201738" cy="1003300"/>
            <a:chOff x="187326" y="314149"/>
            <a:chExt cx="1955800" cy="1757163"/>
          </a:xfrm>
        </p:grpSpPr>
        <p:pic>
          <p:nvPicPr>
            <p:cNvPr id="21528" name="Gambar 15">
              <a:extLst>
                <a:ext uri="{FF2B5EF4-FFF2-40B4-BE49-F238E27FC236}">
                  <a16:creationId xmlns:a16="http://schemas.microsoft.com/office/drawing/2014/main" id="{7D760BA3-6C2C-D679-22DE-446E00108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26" y="314149"/>
              <a:ext cx="1955800" cy="17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CEA7AC-BEFF-9F14-C64A-82C384D2335A}"/>
                </a:ext>
              </a:extLst>
            </p:cNvPr>
            <p:cNvSpPr/>
            <p:nvPr/>
          </p:nvSpPr>
          <p:spPr>
            <a:xfrm>
              <a:off x="375931" y="1037033"/>
              <a:ext cx="222191" cy="2057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D66613B-972E-DE50-9338-A56571F99857}"/>
                </a:ext>
              </a:extLst>
            </p:cNvPr>
            <p:cNvSpPr/>
            <p:nvPr/>
          </p:nvSpPr>
          <p:spPr>
            <a:xfrm>
              <a:off x="1727164" y="1042593"/>
              <a:ext cx="222191" cy="2057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5CF5C5BC-ABB5-183E-210D-B5B8F474E4F3}"/>
              </a:ext>
            </a:extLst>
          </p:cNvPr>
          <p:cNvSpPr/>
          <p:nvPr/>
        </p:nvSpPr>
        <p:spPr>
          <a:xfrm>
            <a:off x="-69700" y="934425"/>
            <a:ext cx="1231079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8E6724">
                <a:alpha val="96863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id-ID" sz="2000" b="1" dirty="0">
                <a:ln/>
                <a:solidFill>
                  <a:schemeClr val="accent4"/>
                </a:solidFill>
                <a:latin typeface="Arial Black" panose="020B0A04020102020204" pitchFamily="34" charset="0"/>
                <a:ea typeface="Baskerville" panose="02020502070401020303" pitchFamily="18" charset="0"/>
              </a:rPr>
              <a:t>KKI</a:t>
            </a:r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id="{BC1BD5C0-5F92-27AC-279E-5A1F71C66BB8}"/>
              </a:ext>
            </a:extLst>
          </p:cNvPr>
          <p:cNvSpPr txBox="1"/>
          <p:nvPr/>
        </p:nvSpPr>
        <p:spPr>
          <a:xfrm>
            <a:off x="398463" y="3275013"/>
            <a:ext cx="2765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PENEGAKKAN DISIPLIN</a:t>
            </a: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13086874-1508-2D7E-10A4-EF9EE3249694}"/>
              </a:ext>
            </a:extLst>
          </p:cNvPr>
          <p:cNvSpPr txBox="1"/>
          <p:nvPr/>
        </p:nvSpPr>
        <p:spPr>
          <a:xfrm>
            <a:off x="2773363" y="1720850"/>
            <a:ext cx="32289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PEMBINAAN</a:t>
            </a:r>
          </a:p>
        </p:txBody>
      </p:sp>
      <p:sp>
        <p:nvSpPr>
          <p:cNvPr id="12" name="Kotak Teks 11">
            <a:extLst>
              <a:ext uri="{FF2B5EF4-FFF2-40B4-BE49-F238E27FC236}">
                <a16:creationId xmlns:a16="http://schemas.microsoft.com/office/drawing/2014/main" id="{5BD4E013-3418-E73C-EF54-7DA61B096433}"/>
              </a:ext>
            </a:extLst>
          </p:cNvPr>
          <p:cNvSpPr txBox="1"/>
          <p:nvPr/>
        </p:nvSpPr>
        <p:spPr>
          <a:xfrm>
            <a:off x="2773363" y="3375025"/>
            <a:ext cx="32289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PENGAWASAN</a:t>
            </a:r>
          </a:p>
        </p:txBody>
      </p:sp>
      <p:sp>
        <p:nvSpPr>
          <p:cNvPr id="19" name="Kotak Teks 18">
            <a:extLst>
              <a:ext uri="{FF2B5EF4-FFF2-40B4-BE49-F238E27FC236}">
                <a16:creationId xmlns:a16="http://schemas.microsoft.com/office/drawing/2014/main" id="{F05C5671-BC2C-F58B-98A6-73F7269B4F41}"/>
              </a:ext>
            </a:extLst>
          </p:cNvPr>
          <p:cNvSpPr txBox="1"/>
          <p:nvPr/>
        </p:nvSpPr>
        <p:spPr>
          <a:xfrm>
            <a:off x="2773363" y="5297488"/>
            <a:ext cx="3228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PEMANTAUAN</a:t>
            </a:r>
          </a:p>
        </p:txBody>
      </p:sp>
      <p:sp>
        <p:nvSpPr>
          <p:cNvPr id="23" name="Kotak Teks 22">
            <a:extLst>
              <a:ext uri="{FF2B5EF4-FFF2-40B4-BE49-F238E27FC236}">
                <a16:creationId xmlns:a16="http://schemas.microsoft.com/office/drawing/2014/main" id="{E8A558BA-F26E-FC33-7DC3-96903C0909DA}"/>
              </a:ext>
            </a:extLst>
          </p:cNvPr>
          <p:cNvSpPr txBox="1"/>
          <p:nvPr/>
        </p:nvSpPr>
        <p:spPr>
          <a:xfrm>
            <a:off x="5564188" y="927100"/>
            <a:ext cx="61071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sosialisasi 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(usaha untuk memasukkan nilai-nilai)</a:t>
            </a:r>
          </a:p>
        </p:txBody>
      </p:sp>
      <p:sp>
        <p:nvSpPr>
          <p:cNvPr id="25" name="Kotak Teks 24">
            <a:extLst>
              <a:ext uri="{FF2B5EF4-FFF2-40B4-BE49-F238E27FC236}">
                <a16:creationId xmlns:a16="http://schemas.microsoft.com/office/drawing/2014/main" id="{59AE7658-D4B5-76FF-6D02-497BFD76DBD0}"/>
              </a:ext>
            </a:extLst>
          </p:cNvPr>
          <p:cNvSpPr txBox="1"/>
          <p:nvPr/>
        </p:nvSpPr>
        <p:spPr>
          <a:xfrm>
            <a:off x="5564188" y="1509714"/>
            <a:ext cx="6489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penyuluhan</a:t>
            </a:r>
            <a:r>
              <a:rPr lang="id-ID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(suluh: memberi terang)</a:t>
            </a:r>
          </a:p>
        </p:txBody>
      </p:sp>
      <p:sp>
        <p:nvSpPr>
          <p:cNvPr id="27" name="Kotak Teks 26">
            <a:extLst>
              <a:ext uri="{FF2B5EF4-FFF2-40B4-BE49-F238E27FC236}">
                <a16:creationId xmlns:a16="http://schemas.microsoft.com/office/drawing/2014/main" id="{0409B99B-F592-7234-73DD-C8AE3AEF85E7}"/>
              </a:ext>
            </a:extLst>
          </p:cNvPr>
          <p:cNvSpPr txBox="1"/>
          <p:nvPr/>
        </p:nvSpPr>
        <p:spPr>
          <a:xfrm>
            <a:off x="5605463" y="2024063"/>
            <a:ext cx="5838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diseminasi</a:t>
            </a:r>
            <a:r>
              <a:rPr lang="id-ID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(penyebarluasan ide/gagasan)</a:t>
            </a: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6EC3DDCF-4A77-D75B-D921-73038EB25FAE}"/>
              </a:ext>
            </a:extLst>
          </p:cNvPr>
          <p:cNvSpPr txBox="1"/>
          <p:nvPr/>
        </p:nvSpPr>
        <p:spPr>
          <a:xfrm>
            <a:off x="130175" y="4098925"/>
            <a:ext cx="26431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1600" dirty="0" err="1">
                <a:solidFill>
                  <a:srgbClr val="000000"/>
                </a:solidFill>
                <a:latin typeface="+mn-lt"/>
              </a:rPr>
              <a:t>Ps</a:t>
            </a:r>
            <a:r>
              <a:rPr lang="id-ID" sz="1600" dirty="0">
                <a:solidFill>
                  <a:srgbClr val="000000"/>
                </a:solidFill>
                <a:latin typeface="+mn-lt"/>
              </a:rPr>
              <a:t> 55 ayat (1) UU </a:t>
            </a:r>
            <a:r>
              <a:rPr lang="id-ID" sz="1600" dirty="0" err="1">
                <a:solidFill>
                  <a:srgbClr val="000000"/>
                </a:solidFill>
                <a:latin typeface="+mn-lt"/>
              </a:rPr>
              <a:t>Pradok</a:t>
            </a:r>
            <a:endParaRPr lang="id-ID" sz="1600" dirty="0">
              <a:solidFill>
                <a:srgbClr val="000000"/>
              </a:solidFill>
              <a:latin typeface="+mn-lt"/>
            </a:endParaRPr>
          </a:p>
          <a:p>
            <a:pPr algn="just">
              <a:defRPr/>
            </a:pPr>
            <a:r>
              <a:rPr lang="id-ID" sz="1600" dirty="0" err="1">
                <a:solidFill>
                  <a:srgbClr val="000000"/>
                </a:solidFill>
                <a:latin typeface="+mn-lt"/>
              </a:rPr>
              <a:t>Ps</a:t>
            </a:r>
            <a:r>
              <a:rPr lang="id-ID" sz="1600" dirty="0">
                <a:solidFill>
                  <a:srgbClr val="000000"/>
                </a:solidFill>
                <a:latin typeface="+mn-lt"/>
              </a:rPr>
              <a:t> 2 ayat (1) </a:t>
            </a:r>
            <a:r>
              <a:rPr lang="id-ID" sz="1600" dirty="0" err="1">
                <a:solidFill>
                  <a:srgbClr val="000000"/>
                </a:solidFill>
                <a:latin typeface="+mn-lt"/>
              </a:rPr>
              <a:t>Perkonsil</a:t>
            </a:r>
            <a:r>
              <a:rPr lang="id-ID" sz="1600" dirty="0">
                <a:solidFill>
                  <a:srgbClr val="000000"/>
                </a:solidFill>
                <a:latin typeface="+mn-lt"/>
              </a:rPr>
              <a:t> 3/2011</a:t>
            </a: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FC51AC5D-E6B9-44BB-8D76-5FE5C5B6992E}"/>
              </a:ext>
            </a:extLst>
          </p:cNvPr>
          <p:cNvSpPr txBox="1"/>
          <p:nvPr/>
        </p:nvSpPr>
        <p:spPr>
          <a:xfrm>
            <a:off x="5605463" y="2514600"/>
            <a:ext cx="31035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1600" dirty="0">
                <a:solidFill>
                  <a:srgbClr val="000000"/>
                </a:solidFill>
                <a:latin typeface="+mn-lt"/>
              </a:rPr>
              <a:t>(</a:t>
            </a:r>
            <a:r>
              <a:rPr lang="id-ID" sz="1600" dirty="0" err="1">
                <a:solidFill>
                  <a:srgbClr val="000000"/>
                </a:solidFill>
                <a:latin typeface="+mn-lt"/>
              </a:rPr>
              <a:t>Ps</a:t>
            </a:r>
            <a:r>
              <a:rPr lang="id-ID" sz="1600" dirty="0">
                <a:solidFill>
                  <a:srgbClr val="000000"/>
                </a:solidFill>
                <a:latin typeface="+mn-lt"/>
              </a:rPr>
              <a:t> 5 huruf l </a:t>
            </a:r>
            <a:r>
              <a:rPr lang="id-ID" sz="1600" dirty="0" err="1">
                <a:solidFill>
                  <a:srgbClr val="000000"/>
                </a:solidFill>
                <a:latin typeface="+mn-lt"/>
              </a:rPr>
              <a:t>Perkonsil</a:t>
            </a:r>
            <a:r>
              <a:rPr lang="id-ID" sz="1600" dirty="0">
                <a:solidFill>
                  <a:srgbClr val="000000"/>
                </a:solidFill>
                <a:latin typeface="+mn-lt"/>
              </a:rPr>
              <a:t> 3/2011)</a:t>
            </a: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id="{D152C111-D342-1B92-87A2-C5CDE82C95CE}"/>
              </a:ext>
            </a:extLst>
          </p:cNvPr>
          <p:cNvSpPr txBox="1"/>
          <p:nvPr/>
        </p:nvSpPr>
        <p:spPr>
          <a:xfrm>
            <a:off x="5564188" y="4156075"/>
            <a:ext cx="31035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1600" dirty="0">
                <a:solidFill>
                  <a:srgbClr val="000000"/>
                </a:solidFill>
                <a:latin typeface="+mn-lt"/>
              </a:rPr>
              <a:t>(</a:t>
            </a:r>
            <a:r>
              <a:rPr lang="id-ID" sz="1600" dirty="0" err="1">
                <a:solidFill>
                  <a:srgbClr val="000000"/>
                </a:solidFill>
                <a:latin typeface="+mn-lt"/>
              </a:rPr>
              <a:t>Ps</a:t>
            </a:r>
            <a:r>
              <a:rPr lang="id-ID" sz="1600" dirty="0">
                <a:solidFill>
                  <a:srgbClr val="000000"/>
                </a:solidFill>
                <a:latin typeface="+mn-lt"/>
              </a:rPr>
              <a:t> 5 huruf j </a:t>
            </a:r>
            <a:r>
              <a:rPr lang="id-ID" sz="1600" dirty="0" err="1">
                <a:solidFill>
                  <a:srgbClr val="000000"/>
                </a:solidFill>
                <a:latin typeface="+mn-lt"/>
              </a:rPr>
              <a:t>Perkonsil</a:t>
            </a:r>
            <a:r>
              <a:rPr lang="id-ID" sz="1600" dirty="0">
                <a:solidFill>
                  <a:srgbClr val="000000"/>
                </a:solidFill>
                <a:latin typeface="+mn-lt"/>
              </a:rPr>
              <a:t> 3/2011)</a:t>
            </a:r>
          </a:p>
        </p:txBody>
      </p:sp>
      <p:sp>
        <p:nvSpPr>
          <p:cNvPr id="13" name="Kotak Teks 12">
            <a:extLst>
              <a:ext uri="{FF2B5EF4-FFF2-40B4-BE49-F238E27FC236}">
                <a16:creationId xmlns:a16="http://schemas.microsoft.com/office/drawing/2014/main" id="{3E4D4ED3-CFE8-F1A1-149C-EACA8B5FBBA1}"/>
              </a:ext>
            </a:extLst>
          </p:cNvPr>
          <p:cNvSpPr txBox="1"/>
          <p:nvPr/>
        </p:nvSpPr>
        <p:spPr>
          <a:xfrm>
            <a:off x="5534025" y="3340100"/>
            <a:ext cx="58388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membina, mengoordinasikan</a:t>
            </a:r>
            <a:r>
              <a:rPr lang="id-ID" sz="2400" dirty="0">
                <a:latin typeface="Arial" panose="020B0604020202020204" pitchFamily="34" charset="0"/>
              </a:rPr>
              <a:t>, dan </a:t>
            </a: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mengawasi</a:t>
            </a: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pelaksanaan tugas MKDKI-P</a:t>
            </a:r>
            <a:endParaRPr lang="id-ID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" name="Konektor Panah Lurus 5">
            <a:extLst>
              <a:ext uri="{FF2B5EF4-FFF2-40B4-BE49-F238E27FC236}">
                <a16:creationId xmlns:a16="http://schemas.microsoft.com/office/drawing/2014/main" id="{5169F650-EB77-6821-2322-8B9CEC51ADB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124450" y="1190625"/>
            <a:ext cx="439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Konektor Panah Lurus 10">
            <a:extLst>
              <a:ext uri="{FF2B5EF4-FFF2-40B4-BE49-F238E27FC236}">
                <a16:creationId xmlns:a16="http://schemas.microsoft.com/office/drawing/2014/main" id="{2EFCF8DB-11AB-D234-C2DF-DA045FFB0992}"/>
              </a:ext>
            </a:extLst>
          </p:cNvPr>
          <p:cNvCxnSpPr>
            <a:cxnSpLocks/>
          </p:cNvCxnSpPr>
          <p:nvPr/>
        </p:nvCxnSpPr>
        <p:spPr>
          <a:xfrm>
            <a:off x="5124450" y="1786672"/>
            <a:ext cx="439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onektor Panah Lurus 14">
            <a:extLst>
              <a:ext uri="{FF2B5EF4-FFF2-40B4-BE49-F238E27FC236}">
                <a16:creationId xmlns:a16="http://schemas.microsoft.com/office/drawing/2014/main" id="{52D7A42C-E91A-2E44-D085-40B28A4B4DE3}"/>
              </a:ext>
            </a:extLst>
          </p:cNvPr>
          <p:cNvCxnSpPr>
            <a:cxnSpLocks/>
          </p:cNvCxnSpPr>
          <p:nvPr/>
        </p:nvCxnSpPr>
        <p:spPr>
          <a:xfrm>
            <a:off x="5143500" y="2286000"/>
            <a:ext cx="441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nektor Lurus 20">
            <a:extLst>
              <a:ext uri="{FF2B5EF4-FFF2-40B4-BE49-F238E27FC236}">
                <a16:creationId xmlns:a16="http://schemas.microsoft.com/office/drawing/2014/main" id="{D7975775-3802-6181-2A53-BB4158D08E40}"/>
              </a:ext>
            </a:extLst>
          </p:cNvPr>
          <p:cNvCxnSpPr>
            <a:stCxn id="4" idx="2"/>
          </p:cNvCxnSpPr>
          <p:nvPr/>
        </p:nvCxnSpPr>
        <p:spPr>
          <a:xfrm>
            <a:off x="5124450" y="1190625"/>
            <a:ext cx="0" cy="1095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Konektor Lurus 23">
            <a:extLst>
              <a:ext uri="{FF2B5EF4-FFF2-40B4-BE49-F238E27FC236}">
                <a16:creationId xmlns:a16="http://schemas.microsoft.com/office/drawing/2014/main" id="{9C39F406-CD05-5A7E-A510-5A19865599BD}"/>
              </a:ext>
            </a:extLst>
          </p:cNvPr>
          <p:cNvCxnSpPr/>
          <p:nvPr/>
        </p:nvCxnSpPr>
        <p:spPr>
          <a:xfrm>
            <a:off x="4514850" y="192405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ambar 2">
            <a:extLst>
              <a:ext uri="{FF2B5EF4-FFF2-40B4-BE49-F238E27FC236}">
                <a16:creationId xmlns:a16="http://schemas.microsoft.com/office/drawing/2014/main" id="{795A82D5-DECB-8869-1F30-4C487DCB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5337175" cy="74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Gambar 4">
            <a:extLst>
              <a:ext uri="{FF2B5EF4-FFF2-40B4-BE49-F238E27FC236}">
                <a16:creationId xmlns:a16="http://schemas.microsoft.com/office/drawing/2014/main" id="{E7FE1458-6655-0839-7486-8B9D7A8D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1825625"/>
            <a:ext cx="419893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Konektor Siku 8">
            <a:extLst>
              <a:ext uri="{FF2B5EF4-FFF2-40B4-BE49-F238E27FC236}">
                <a16:creationId xmlns:a16="http://schemas.microsoft.com/office/drawing/2014/main" id="{E577DD3B-2A36-1E28-F7BC-3DA33C6982AD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894013" y="239713"/>
            <a:ext cx="2540000" cy="186372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up 1">
            <a:extLst>
              <a:ext uri="{FF2B5EF4-FFF2-40B4-BE49-F238E27FC236}">
                <a16:creationId xmlns:a16="http://schemas.microsoft.com/office/drawing/2014/main" id="{0EA46B59-1D82-7CC1-D095-E8D7F5DD6195}"/>
              </a:ext>
            </a:extLst>
          </p:cNvPr>
          <p:cNvGrpSpPr>
            <a:grpSpLocks/>
          </p:cNvGrpSpPr>
          <p:nvPr/>
        </p:nvGrpSpPr>
        <p:grpSpPr bwMode="auto">
          <a:xfrm>
            <a:off x="5434013" y="71438"/>
            <a:ext cx="5284787" cy="534987"/>
            <a:chOff x="5434013" y="71438"/>
            <a:chExt cx="5284787" cy="534987"/>
          </a:xfrm>
        </p:grpSpPr>
        <p:sp>
          <p:nvSpPr>
            <p:cNvPr id="7" name="Kotak Teks 6">
              <a:extLst>
                <a:ext uri="{FF2B5EF4-FFF2-40B4-BE49-F238E27FC236}">
                  <a16:creationId xmlns:a16="http://schemas.microsoft.com/office/drawing/2014/main" id="{D4C19006-072C-C9BF-044A-B2168D0AEBC8}"/>
                </a:ext>
              </a:extLst>
            </p:cNvPr>
            <p:cNvSpPr txBox="1"/>
            <p:nvPr/>
          </p:nvSpPr>
          <p:spPr>
            <a:xfrm>
              <a:off x="5434013" y="71438"/>
              <a:ext cx="5284787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Bab VII </a:t>
              </a: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Perkonsil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50/2017 </a:t>
              </a:r>
              <a:r>
                <a:rPr lang="id-ID" sz="16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: Pemeriksaan Awal</a:t>
              </a:r>
              <a:endParaRPr lang="id-ID" sz="16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" name="Kotak Teks 10">
              <a:extLst>
                <a:ext uri="{FF2B5EF4-FFF2-40B4-BE49-F238E27FC236}">
                  <a16:creationId xmlns:a16="http://schemas.microsoft.com/office/drawing/2014/main" id="{2AA75FA6-0DB1-7BD5-F1D4-C3BA594FAC74}"/>
                </a:ext>
              </a:extLst>
            </p:cNvPr>
            <p:cNvSpPr txBox="1"/>
            <p:nvPr/>
          </p:nvSpPr>
          <p:spPr>
            <a:xfrm>
              <a:off x="5675313" y="298450"/>
              <a:ext cx="436245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memeriksa persyaratan pengadu dan pengaduan</a:t>
              </a:r>
              <a:endParaRPr lang="id-ID" sz="14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3" name="Grup 2">
            <a:extLst>
              <a:ext uri="{FF2B5EF4-FFF2-40B4-BE49-F238E27FC236}">
                <a16:creationId xmlns:a16="http://schemas.microsoft.com/office/drawing/2014/main" id="{F061BE28-E14E-12FF-D7D5-67EA30852D6D}"/>
              </a:ext>
            </a:extLst>
          </p:cNvPr>
          <p:cNvGrpSpPr>
            <a:grpSpLocks/>
          </p:cNvGrpSpPr>
          <p:nvPr/>
        </p:nvGrpSpPr>
        <p:grpSpPr bwMode="auto">
          <a:xfrm>
            <a:off x="5434013" y="593725"/>
            <a:ext cx="6757987" cy="785813"/>
            <a:chOff x="5434013" y="593725"/>
            <a:chExt cx="6757987" cy="785813"/>
          </a:xfrm>
        </p:grpSpPr>
        <p:sp>
          <p:nvSpPr>
            <p:cNvPr id="12" name="Kotak Teks 11">
              <a:extLst>
                <a:ext uri="{FF2B5EF4-FFF2-40B4-BE49-F238E27FC236}">
                  <a16:creationId xmlns:a16="http://schemas.microsoft.com/office/drawing/2014/main" id="{9821EEEA-73C9-4AA9-5FEF-43FF48ADCECE}"/>
                </a:ext>
              </a:extLst>
            </p:cNvPr>
            <p:cNvSpPr txBox="1"/>
            <p:nvPr/>
          </p:nvSpPr>
          <p:spPr>
            <a:xfrm>
              <a:off x="5434013" y="593725"/>
              <a:ext cx="6230937" cy="339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Ps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37 - 43 </a:t>
              </a: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Perkonsil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50/2017 </a:t>
              </a:r>
              <a:r>
                <a:rPr lang="id-ID" sz="16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: Verifikasi &amp; Laporan Verifikasi</a:t>
              </a:r>
              <a:endParaRPr lang="id-ID" sz="16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Kotak Teks 12">
              <a:extLst>
                <a:ext uri="{FF2B5EF4-FFF2-40B4-BE49-F238E27FC236}">
                  <a16:creationId xmlns:a16="http://schemas.microsoft.com/office/drawing/2014/main" id="{E0B67FD2-EF43-F44B-AB60-FCD1B04D55BF}"/>
                </a:ext>
              </a:extLst>
            </p:cNvPr>
            <p:cNvSpPr txBox="1"/>
            <p:nvPr/>
          </p:nvSpPr>
          <p:spPr>
            <a:xfrm>
              <a:off x="5675313" y="855663"/>
              <a:ext cx="6516687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mengunjungi </a:t>
              </a:r>
              <a:r>
                <a:rPr lang="id-ID" sz="14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fasyankes</a:t>
              </a: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, wawancara, </a:t>
              </a:r>
              <a:r>
                <a:rPr lang="id-ID" sz="14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pulbaket</a:t>
              </a:r>
              <a:endParaRPr lang="id-ID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laporan verifikasi bersifat rahasia dan hanya dipergunakan dalam persidangan</a:t>
              </a:r>
              <a:endParaRPr lang="id-ID" sz="14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06776814-FDC8-A1C4-1F4F-5EE4FA7ABF94}"/>
              </a:ext>
            </a:extLst>
          </p:cNvPr>
          <p:cNvGrpSpPr>
            <a:grpSpLocks/>
          </p:cNvGrpSpPr>
          <p:nvPr/>
        </p:nvGrpSpPr>
        <p:grpSpPr bwMode="auto">
          <a:xfrm>
            <a:off x="5434013" y="1425575"/>
            <a:ext cx="6718300" cy="800100"/>
            <a:chOff x="5434013" y="1425575"/>
            <a:chExt cx="6718300" cy="800100"/>
          </a:xfrm>
        </p:grpSpPr>
        <p:sp>
          <p:nvSpPr>
            <p:cNvPr id="22" name="Kotak Teks 21">
              <a:extLst>
                <a:ext uri="{FF2B5EF4-FFF2-40B4-BE49-F238E27FC236}">
                  <a16:creationId xmlns:a16="http://schemas.microsoft.com/office/drawing/2014/main" id="{224C0C78-532A-E020-F4F0-E140FB111EC1}"/>
                </a:ext>
              </a:extLst>
            </p:cNvPr>
            <p:cNvSpPr txBox="1"/>
            <p:nvPr/>
          </p:nvSpPr>
          <p:spPr>
            <a:xfrm>
              <a:off x="5434013" y="1425575"/>
              <a:ext cx="6230937" cy="339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Ps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44 </a:t>
              </a: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Perkonsil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50/2017 </a:t>
              </a:r>
              <a:r>
                <a:rPr lang="id-ID" sz="16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: Pemeriksaan Pengadu</a:t>
              </a:r>
              <a:endParaRPr lang="id-ID" sz="16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" name="Kotak Teks 22">
              <a:extLst>
                <a:ext uri="{FF2B5EF4-FFF2-40B4-BE49-F238E27FC236}">
                  <a16:creationId xmlns:a16="http://schemas.microsoft.com/office/drawing/2014/main" id="{C8F038EE-1AB8-766C-4240-BFBEFFF43B6F}"/>
                </a:ext>
              </a:extLst>
            </p:cNvPr>
            <p:cNvSpPr txBox="1"/>
            <p:nvPr/>
          </p:nvSpPr>
          <p:spPr>
            <a:xfrm>
              <a:off x="5635625" y="1701800"/>
              <a:ext cx="6516688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alasan pengadu, alat bukti &amp; saksi yang diajukan</a:t>
              </a:r>
            </a:p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MPD berwenang menggali </a:t>
              </a:r>
              <a:r>
                <a:rPr lang="id-ID" sz="14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diluar</a:t>
              </a: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pokok aduan</a:t>
              </a:r>
              <a:endParaRPr lang="id-ID" sz="14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24" name="Konektor Siku 23">
            <a:extLst>
              <a:ext uri="{FF2B5EF4-FFF2-40B4-BE49-F238E27FC236}">
                <a16:creationId xmlns:a16="http://schemas.microsoft.com/office/drawing/2014/main" id="{EF1497DE-2E6A-A0A5-4FBE-4C65D75EA241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2894013" y="1595438"/>
            <a:ext cx="2540000" cy="1889125"/>
          </a:xfrm>
          <a:prstGeom prst="bentConnector3">
            <a:avLst>
              <a:gd name="adj1" fmla="val 81737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up 9">
            <a:extLst>
              <a:ext uri="{FF2B5EF4-FFF2-40B4-BE49-F238E27FC236}">
                <a16:creationId xmlns:a16="http://schemas.microsoft.com/office/drawing/2014/main" id="{1BF2CB01-4E36-DE19-45E5-878D06BCAE1A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769938"/>
            <a:ext cx="2625725" cy="2443162"/>
            <a:chOff x="2808288" y="769938"/>
            <a:chExt cx="2625725" cy="2443162"/>
          </a:xfrm>
        </p:grpSpPr>
        <p:cxnSp>
          <p:nvCxnSpPr>
            <p:cNvPr id="15" name="Konektor Siku 14">
              <a:extLst>
                <a:ext uri="{FF2B5EF4-FFF2-40B4-BE49-F238E27FC236}">
                  <a16:creationId xmlns:a16="http://schemas.microsoft.com/office/drawing/2014/main" id="{528D3FFC-C80F-D8E9-4668-7F5AB4A0D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013" y="769938"/>
              <a:ext cx="2540000" cy="2268537"/>
            </a:xfrm>
            <a:prstGeom prst="bentConnector3">
              <a:avLst>
                <a:gd name="adj1" fmla="val 73852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utup Kurung 28">
              <a:extLst>
                <a:ext uri="{FF2B5EF4-FFF2-40B4-BE49-F238E27FC236}">
                  <a16:creationId xmlns:a16="http://schemas.microsoft.com/office/drawing/2014/main" id="{B01E071A-52B3-5A9C-3E4D-8F095552DE23}"/>
                </a:ext>
              </a:extLst>
            </p:cNvPr>
            <p:cNvSpPr/>
            <p:nvPr/>
          </p:nvSpPr>
          <p:spPr>
            <a:xfrm>
              <a:off x="2808288" y="2882900"/>
              <a:ext cx="85725" cy="330200"/>
            </a:xfrm>
            <a:prstGeom prst="rightBracket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sp>
        <p:nvSpPr>
          <p:cNvPr id="31" name="Kotak Teks 30">
            <a:extLst>
              <a:ext uri="{FF2B5EF4-FFF2-40B4-BE49-F238E27FC236}">
                <a16:creationId xmlns:a16="http://schemas.microsoft.com/office/drawing/2014/main" id="{DEFD5A85-1B08-8E2B-3A3C-68AD2013DF54}"/>
              </a:ext>
            </a:extLst>
          </p:cNvPr>
          <p:cNvSpPr txBox="1"/>
          <p:nvPr/>
        </p:nvSpPr>
        <p:spPr>
          <a:xfrm>
            <a:off x="5434013" y="2268538"/>
            <a:ext cx="6373812" cy="1385887"/>
          </a:xfrm>
          <a:prstGeom prst="rect">
            <a:avLst/>
          </a:prstGeom>
          <a:solidFill>
            <a:srgbClr val="FFFF00">
              <a:alpha val="40039"/>
            </a:srgbClr>
          </a:solidFill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Pasal 52 </a:t>
            </a:r>
          </a:p>
          <a:p>
            <a:pPr marL="268288" indent="-268288">
              <a:buFont typeface="+mj-lt"/>
              <a:buAutoNum type="arabicParenR"/>
              <a:defRPr/>
            </a:pPr>
            <a:r>
              <a:rPr lang="id-ID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Pengadu atau Kuasa Pengadu dapat mencabut Pengaduan sebelum atau pada saat sidang Pemeriksaan Pengadu sebagaimana dimaksud dalam Pasal 45 ayat (1). </a:t>
            </a:r>
          </a:p>
          <a:p>
            <a:pPr marL="268288" indent="-268288">
              <a:buFont typeface="+mj-lt"/>
              <a:buAutoNum type="arabicParenR"/>
              <a:defRPr/>
            </a:pPr>
            <a:r>
              <a:rPr lang="id-ID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Pencabutan Pengaduan setelah sidang Pemeriksaan Pengadu tidak dapat diterima dan pemeriksaan Pengaduan tetap dilanjutkan. 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2A8D6768-161D-686F-D49E-B35A98B48A44}"/>
              </a:ext>
            </a:extLst>
          </p:cNvPr>
          <p:cNvGrpSpPr>
            <a:grpSpLocks/>
          </p:cNvGrpSpPr>
          <p:nvPr/>
        </p:nvGrpSpPr>
        <p:grpSpPr bwMode="auto">
          <a:xfrm>
            <a:off x="5457825" y="3770313"/>
            <a:ext cx="6718300" cy="798512"/>
            <a:chOff x="5457825" y="3770313"/>
            <a:chExt cx="6718300" cy="798512"/>
          </a:xfrm>
        </p:grpSpPr>
        <p:sp>
          <p:nvSpPr>
            <p:cNvPr id="32" name="Kotak Teks 31">
              <a:extLst>
                <a:ext uri="{FF2B5EF4-FFF2-40B4-BE49-F238E27FC236}">
                  <a16:creationId xmlns:a16="http://schemas.microsoft.com/office/drawing/2014/main" id="{A49E1E86-50E5-999E-DF92-FF467601F60C}"/>
                </a:ext>
              </a:extLst>
            </p:cNvPr>
            <p:cNvSpPr txBox="1"/>
            <p:nvPr/>
          </p:nvSpPr>
          <p:spPr>
            <a:xfrm>
              <a:off x="5457825" y="3770313"/>
              <a:ext cx="6230938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Ps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63 </a:t>
              </a: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Perkonsil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50/2017 </a:t>
              </a:r>
              <a:r>
                <a:rPr lang="id-ID" sz="16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: Saksi yang berprofesi </a:t>
              </a:r>
              <a:r>
                <a:rPr lang="id-ID" sz="16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sbg</a:t>
              </a:r>
              <a:r>
                <a:rPr lang="id-ID" sz="16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id-ID" sz="16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dr</a:t>
              </a:r>
              <a:r>
                <a:rPr lang="id-ID" sz="16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/</a:t>
              </a:r>
              <a:r>
                <a:rPr lang="id-ID" sz="16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drg</a:t>
              </a:r>
              <a:endParaRPr lang="id-ID" sz="16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3" name="Kotak Teks 32">
              <a:extLst>
                <a:ext uri="{FF2B5EF4-FFF2-40B4-BE49-F238E27FC236}">
                  <a16:creationId xmlns:a16="http://schemas.microsoft.com/office/drawing/2014/main" id="{C81C70F4-03D3-EF78-4C16-23627E2CA129}"/>
                </a:ext>
              </a:extLst>
            </p:cNvPr>
            <p:cNvSpPr txBox="1"/>
            <p:nvPr/>
          </p:nvSpPr>
          <p:spPr>
            <a:xfrm>
              <a:off x="5659438" y="4046538"/>
              <a:ext cx="6516687" cy="5222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kewajiban untuk datang memenuhi panggilan sidang</a:t>
              </a:r>
            </a:p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sanksi apabila tidak datang setelah 2x panggilan</a:t>
              </a:r>
              <a:endParaRPr lang="id-ID" sz="14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B57B89A5-5C79-980E-EF03-396FCCB00D30}"/>
              </a:ext>
            </a:extLst>
          </p:cNvPr>
          <p:cNvGrpSpPr>
            <a:grpSpLocks/>
          </p:cNvGrpSpPr>
          <p:nvPr/>
        </p:nvGrpSpPr>
        <p:grpSpPr bwMode="auto">
          <a:xfrm>
            <a:off x="5473700" y="4552950"/>
            <a:ext cx="6718300" cy="798513"/>
            <a:chOff x="5473700" y="4552950"/>
            <a:chExt cx="6718300" cy="798513"/>
          </a:xfrm>
        </p:grpSpPr>
        <p:sp>
          <p:nvSpPr>
            <p:cNvPr id="34" name="Kotak Teks 33">
              <a:extLst>
                <a:ext uri="{FF2B5EF4-FFF2-40B4-BE49-F238E27FC236}">
                  <a16:creationId xmlns:a16="http://schemas.microsoft.com/office/drawing/2014/main" id="{FA0420E2-6784-F936-760B-CCCE00242F6B}"/>
                </a:ext>
              </a:extLst>
            </p:cNvPr>
            <p:cNvSpPr txBox="1"/>
            <p:nvPr/>
          </p:nvSpPr>
          <p:spPr>
            <a:xfrm>
              <a:off x="5473700" y="4552950"/>
              <a:ext cx="6230938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Ps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64-68 </a:t>
              </a: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Perkonsil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50/2017 </a:t>
              </a:r>
              <a:r>
                <a:rPr lang="id-ID" sz="16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: Pemeriksaan Ahli dari MPD</a:t>
              </a:r>
              <a:endParaRPr lang="id-ID" sz="16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" name="Kotak Teks 34">
              <a:extLst>
                <a:ext uri="{FF2B5EF4-FFF2-40B4-BE49-F238E27FC236}">
                  <a16:creationId xmlns:a16="http://schemas.microsoft.com/office/drawing/2014/main" id="{EB8B7140-28E7-78CF-7BC9-B9AB236929A7}"/>
                </a:ext>
              </a:extLst>
            </p:cNvPr>
            <p:cNvSpPr txBox="1"/>
            <p:nvPr/>
          </p:nvSpPr>
          <p:spPr>
            <a:xfrm>
              <a:off x="5675313" y="4829175"/>
              <a:ext cx="6516687" cy="522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Bebas konflik kepentingan, saksi apabila tidak memenuhi panggilan sidang</a:t>
              </a:r>
            </a:p>
            <a:p>
              <a:pPr>
                <a:defRPr/>
              </a:pPr>
              <a:r>
                <a:rPr lang="id-ID" sz="14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MPD berhak memanggil ahli ‘ketiga’ setelah pemeriksaan Ahli dari Teradu</a:t>
              </a:r>
            </a:p>
          </p:txBody>
        </p:sp>
      </p:grpSp>
      <p:cxnSp>
        <p:nvCxnSpPr>
          <p:cNvPr id="36" name="Konektor Siku 35">
            <a:extLst>
              <a:ext uri="{FF2B5EF4-FFF2-40B4-BE49-F238E27FC236}">
                <a16:creationId xmlns:a16="http://schemas.microsoft.com/office/drawing/2014/main" id="{6062ABFC-9D94-6947-3AFB-7DE63D988F26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933700" y="3938588"/>
            <a:ext cx="2524125" cy="369887"/>
          </a:xfrm>
          <a:prstGeom prst="bentConnector3">
            <a:avLst>
              <a:gd name="adj1" fmla="val 73057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Konektor Siku 38">
            <a:extLst>
              <a:ext uri="{FF2B5EF4-FFF2-40B4-BE49-F238E27FC236}">
                <a16:creationId xmlns:a16="http://schemas.microsoft.com/office/drawing/2014/main" id="{89A37862-FC31-1BC6-859D-E0E4638EBEEA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949575" y="4638675"/>
            <a:ext cx="2524125" cy="82550"/>
          </a:xfrm>
          <a:prstGeom prst="bentConnector3">
            <a:avLst>
              <a:gd name="adj1" fmla="val 72158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Konektor Siku 43">
            <a:extLst>
              <a:ext uri="{FF2B5EF4-FFF2-40B4-BE49-F238E27FC236}">
                <a16:creationId xmlns:a16="http://schemas.microsoft.com/office/drawing/2014/main" id="{B06A6EBC-9BA1-A580-7E07-BFF1E632B98A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949575" y="5110163"/>
            <a:ext cx="2484438" cy="360362"/>
          </a:xfrm>
          <a:prstGeom prst="bentConnector3">
            <a:avLst>
              <a:gd name="adj1" fmla="val 7438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up 7">
            <a:extLst>
              <a:ext uri="{FF2B5EF4-FFF2-40B4-BE49-F238E27FC236}">
                <a16:creationId xmlns:a16="http://schemas.microsoft.com/office/drawing/2014/main" id="{7B624CC9-A5DD-4299-571F-AF3328627211}"/>
              </a:ext>
            </a:extLst>
          </p:cNvPr>
          <p:cNvGrpSpPr>
            <a:grpSpLocks/>
          </p:cNvGrpSpPr>
          <p:nvPr/>
        </p:nvGrpSpPr>
        <p:grpSpPr bwMode="auto">
          <a:xfrm>
            <a:off x="5434013" y="5300663"/>
            <a:ext cx="6861175" cy="1446212"/>
            <a:chOff x="5434013" y="5300663"/>
            <a:chExt cx="6861175" cy="1446212"/>
          </a:xfrm>
        </p:grpSpPr>
        <p:sp>
          <p:nvSpPr>
            <p:cNvPr id="42" name="Kotak Teks 41">
              <a:extLst>
                <a:ext uri="{FF2B5EF4-FFF2-40B4-BE49-F238E27FC236}">
                  <a16:creationId xmlns:a16="http://schemas.microsoft.com/office/drawing/2014/main" id="{C88730F4-CB3F-DF30-A55B-15F0EDECCCDA}"/>
                </a:ext>
              </a:extLst>
            </p:cNvPr>
            <p:cNvSpPr txBox="1"/>
            <p:nvPr/>
          </p:nvSpPr>
          <p:spPr>
            <a:xfrm>
              <a:off x="5434013" y="5300663"/>
              <a:ext cx="6230937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Ps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69-76 </a:t>
              </a:r>
              <a:r>
                <a:rPr lang="id-ID" sz="1600" b="1" dirty="0" err="1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Perkonsil</a:t>
              </a:r>
              <a:r>
                <a:rPr lang="id-ID" sz="1600" b="1" dirty="0">
                  <a:solidFill>
                    <a:srgbClr val="FF0000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50/2017 </a:t>
              </a:r>
              <a:r>
                <a:rPr lang="id-ID" sz="16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: Pemeriksaan Teradu</a:t>
              </a:r>
              <a:endParaRPr lang="id-ID" sz="16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3" name="Kotak Teks 42">
              <a:extLst>
                <a:ext uri="{FF2B5EF4-FFF2-40B4-BE49-F238E27FC236}">
                  <a16:creationId xmlns:a16="http://schemas.microsoft.com/office/drawing/2014/main" id="{F698CAB2-159A-3485-5821-9E63C21A5AF2}"/>
                </a:ext>
              </a:extLst>
            </p:cNvPr>
            <p:cNvSpPr txBox="1"/>
            <p:nvPr/>
          </p:nvSpPr>
          <p:spPr>
            <a:xfrm>
              <a:off x="5446713" y="5576888"/>
              <a:ext cx="6848475" cy="11699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Apabila Teradu lebih dari satu, diperiksa sendiri</a:t>
              </a:r>
              <a:r>
                <a:rPr lang="id-ID" sz="1400" baseline="300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Teradu berhak didampingi kuasa/pendamping</a:t>
              </a:r>
            </a:p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Teradu berhak mengajukan ahli</a:t>
              </a:r>
            </a:p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Teradu berhak menyampaikan tanggapan akhir (paling lambat 14 hari pasca sidang)</a:t>
              </a:r>
            </a:p>
            <a:p>
              <a:pPr>
                <a:defRPr/>
              </a:pPr>
              <a:r>
                <a:rPr lang="id-ID" sz="14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Teradu berhak meminta sidang pemeriksaan ulang</a:t>
              </a:r>
              <a:endParaRPr lang="id-ID" sz="1400" dirty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25375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3A90F9DE-164D-E780-17D7-A438930A323C}"/>
              </a:ext>
            </a:extLst>
          </p:cNvPr>
          <p:cNvSpPr/>
          <p:nvPr/>
        </p:nvSpPr>
        <p:spPr>
          <a:xfrm>
            <a:off x="0" y="973138"/>
            <a:ext cx="10247313" cy="217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6420D9B1-DA1E-B784-E05E-6CFC77154293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id="{684CF6CD-8D57-AF9D-B87C-E9253A47BDB5}"/>
              </a:ext>
            </a:extLst>
          </p:cNvPr>
          <p:cNvSpPr txBox="1"/>
          <p:nvPr/>
        </p:nvSpPr>
        <p:spPr>
          <a:xfrm>
            <a:off x="1944688" y="93663"/>
            <a:ext cx="99726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KRITERIA PENGADU dan permasalahan pokok aduan (antara Pelanggaran Disiplin dan Perbuatan Melawan Hukum) 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D711E87B-E704-C5BD-4DFE-5DBEDE91649E}"/>
              </a:ext>
            </a:extLst>
          </p:cNvPr>
          <p:cNvSpPr txBox="1"/>
          <p:nvPr/>
        </p:nvSpPr>
        <p:spPr>
          <a:xfrm>
            <a:off x="565150" y="4529138"/>
            <a:ext cx="91154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Penjelasan Pasal 66 ayat (3) UU </a:t>
            </a:r>
            <a:r>
              <a:rPr lang="id-ID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Pradok</a:t>
            </a:r>
            <a:endParaRPr lang="id-ID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Yang dimaksud dengan “setiap orang” adalah orang yang </a:t>
            </a: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secara langsung mengetahui atau kepentingannya 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dirugikan atas tindakan dokter atau dokter gigi yang menjalankan praktik kedokteran. Termasuk juga dalam pengertian “orang” adalah korporasi (badan) yang dirugikan kepentingannya. </a:t>
            </a:r>
            <a:endParaRPr lang="id-ID" sz="2400" dirty="0">
              <a:latin typeface="+mn-lt"/>
            </a:endParaRPr>
          </a:p>
        </p:txBody>
      </p:sp>
      <p:sp>
        <p:nvSpPr>
          <p:cNvPr id="11" name="Kotak Teks 10">
            <a:extLst>
              <a:ext uri="{FF2B5EF4-FFF2-40B4-BE49-F238E27FC236}">
                <a16:creationId xmlns:a16="http://schemas.microsoft.com/office/drawing/2014/main" id="{37B06709-FF0A-E03A-1572-28F0FE6B9D0E}"/>
              </a:ext>
            </a:extLst>
          </p:cNvPr>
          <p:cNvSpPr txBox="1"/>
          <p:nvPr/>
        </p:nvSpPr>
        <p:spPr>
          <a:xfrm>
            <a:off x="546100" y="1704975"/>
            <a:ext cx="5100638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Setiap orang 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yang mengetahui atau kepentingannya dirugikan atas tindakan dokter atau dokter gigi dalam menjalankan praktik kedokteran dapat mengadukan secara tertulis kepada Ketua Majelis Kehormatan Disiplin Kedokteran Indonesia. </a:t>
            </a:r>
          </a:p>
        </p:txBody>
      </p:sp>
      <p:sp>
        <p:nvSpPr>
          <p:cNvPr id="16" name="Kotak Teks 15">
            <a:extLst>
              <a:ext uri="{FF2B5EF4-FFF2-40B4-BE49-F238E27FC236}">
                <a16:creationId xmlns:a16="http://schemas.microsoft.com/office/drawing/2014/main" id="{DB4A9DA0-218F-98F9-344E-8A47115CDEAE}"/>
              </a:ext>
            </a:extLst>
          </p:cNvPr>
          <p:cNvSpPr txBox="1"/>
          <p:nvPr/>
        </p:nvSpPr>
        <p:spPr>
          <a:xfrm>
            <a:off x="6237288" y="1660525"/>
            <a:ext cx="5489575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Pengaduan sebagaimana dimaksud pada ayat (1) dan ayat (2) tidak menghilangkan hak </a:t>
            </a: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setiap orang 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untuk melaporkan adanya dugaan tindak pidana kepada pihak yang berwenang dan/atau menggugat kerugian perdata ke pengadilan. </a:t>
            </a:r>
          </a:p>
        </p:txBody>
      </p:sp>
      <p:sp>
        <p:nvSpPr>
          <p:cNvPr id="22" name="Kotak Teks 21">
            <a:extLst>
              <a:ext uri="{FF2B5EF4-FFF2-40B4-BE49-F238E27FC236}">
                <a16:creationId xmlns:a16="http://schemas.microsoft.com/office/drawing/2014/main" id="{3A27DB82-0F33-5582-2B59-C7BBC031ACEB}"/>
              </a:ext>
            </a:extLst>
          </p:cNvPr>
          <p:cNvSpPr txBox="1"/>
          <p:nvPr/>
        </p:nvSpPr>
        <p:spPr>
          <a:xfrm>
            <a:off x="546100" y="1319213"/>
            <a:ext cx="41290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Pasal 66 ayat (1) UU </a:t>
            </a:r>
            <a:r>
              <a:rPr lang="id-ID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Pradok</a:t>
            </a:r>
            <a:endParaRPr lang="id-ID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Kotak Teks 25">
            <a:extLst>
              <a:ext uri="{FF2B5EF4-FFF2-40B4-BE49-F238E27FC236}">
                <a16:creationId xmlns:a16="http://schemas.microsoft.com/office/drawing/2014/main" id="{DF9E76EB-2ED1-6BAF-1FB1-D2EF8916AC72}"/>
              </a:ext>
            </a:extLst>
          </p:cNvPr>
          <p:cNvSpPr txBox="1"/>
          <p:nvPr/>
        </p:nvSpPr>
        <p:spPr>
          <a:xfrm>
            <a:off x="6226175" y="1319213"/>
            <a:ext cx="41290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Pasal 66 ayat (3) UU </a:t>
            </a:r>
            <a:r>
              <a:rPr lang="id-ID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Pradok</a:t>
            </a:r>
            <a:endParaRPr lang="id-ID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2538" name="Gambar 1">
            <a:extLst>
              <a:ext uri="{FF2B5EF4-FFF2-40B4-BE49-F238E27FC236}">
                <a16:creationId xmlns:a16="http://schemas.microsoft.com/office/drawing/2014/main" id="{E74E29D5-32CD-199A-6164-BB193E863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30175"/>
            <a:ext cx="1676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80BC7CA1-B8FB-5BF3-6DD8-D021C5378B9F}"/>
              </a:ext>
            </a:extLst>
          </p:cNvPr>
          <p:cNvSpPr/>
          <p:nvPr/>
        </p:nvSpPr>
        <p:spPr>
          <a:xfrm>
            <a:off x="0" y="973138"/>
            <a:ext cx="10247313" cy="217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BB4CAD45-7631-8CA1-CE1C-8A948245067E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Kotak Teks 10">
            <a:extLst>
              <a:ext uri="{FF2B5EF4-FFF2-40B4-BE49-F238E27FC236}">
                <a16:creationId xmlns:a16="http://schemas.microsoft.com/office/drawing/2014/main" id="{54DE2D97-385C-8941-E7DE-B6B9CFBB9320}"/>
              </a:ext>
            </a:extLst>
          </p:cNvPr>
          <p:cNvSpPr txBox="1"/>
          <p:nvPr/>
        </p:nvSpPr>
        <p:spPr>
          <a:xfrm>
            <a:off x="546100" y="1704975"/>
            <a:ext cx="5100638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dirty="0">
                <a:latin typeface="+mn-lt"/>
              </a:rPr>
              <a:t>Setiap orang 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yang mengetahui atau kepentingannya </a:t>
            </a: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dirugikan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atas </a:t>
            </a:r>
            <a:r>
              <a:rPr lang="id-ID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tindakan</a:t>
            </a:r>
            <a:r>
              <a:rPr lang="id-ID" sz="2400" dirty="0">
                <a:solidFill>
                  <a:srgbClr val="000000"/>
                </a:solidFill>
                <a:latin typeface="+mn-lt"/>
              </a:rPr>
              <a:t> dokter atau dokter gigi dalam menjalankan praktik kedokteran dapat mengadukan secara tertulis kepada Ketua Majelis Kehormatan Disiplin Kedokteran Indonesia. </a:t>
            </a:r>
          </a:p>
        </p:txBody>
      </p:sp>
      <p:sp>
        <p:nvSpPr>
          <p:cNvPr id="16" name="Kotak Teks 15">
            <a:extLst>
              <a:ext uri="{FF2B5EF4-FFF2-40B4-BE49-F238E27FC236}">
                <a16:creationId xmlns:a16="http://schemas.microsoft.com/office/drawing/2014/main" id="{2902B656-5222-EA9C-A8AC-1B5971939D97}"/>
              </a:ext>
            </a:extLst>
          </p:cNvPr>
          <p:cNvSpPr txBox="1"/>
          <p:nvPr/>
        </p:nvSpPr>
        <p:spPr>
          <a:xfrm>
            <a:off x="6237288" y="1660525"/>
            <a:ext cx="5489575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2400" dirty="0">
                <a:solidFill>
                  <a:srgbClr val="000000"/>
                </a:solidFill>
                <a:latin typeface="+mn-lt"/>
              </a:rPr>
              <a:t>Pengaduan sebagaimana dimaksud pada ayat (1) dan ayat (2) </a:t>
            </a:r>
            <a:r>
              <a:rPr lang="id-ID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tidak menghilangkan hak </a:t>
            </a: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setiap orang </a:t>
            </a:r>
            <a:r>
              <a:rPr lang="id-ID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untuk </a:t>
            </a:r>
            <a:r>
              <a:rPr lang="id-ID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melaporkan</a:t>
            </a:r>
            <a:r>
              <a:rPr lang="id-ID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adanya dugaan tindak pidana kepada pihak yang berwenang dan/atau menggugat kerugian perdata ke pengadilan. </a:t>
            </a:r>
          </a:p>
        </p:txBody>
      </p:sp>
      <p:sp>
        <p:nvSpPr>
          <p:cNvPr id="22" name="Kotak Teks 21">
            <a:extLst>
              <a:ext uri="{FF2B5EF4-FFF2-40B4-BE49-F238E27FC236}">
                <a16:creationId xmlns:a16="http://schemas.microsoft.com/office/drawing/2014/main" id="{82C4E780-FB3A-0EC2-BFB2-FEEDD2AB832C}"/>
              </a:ext>
            </a:extLst>
          </p:cNvPr>
          <p:cNvSpPr txBox="1"/>
          <p:nvPr/>
        </p:nvSpPr>
        <p:spPr>
          <a:xfrm>
            <a:off x="546100" y="1319213"/>
            <a:ext cx="41290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Pasal 66 ayat (1) UU </a:t>
            </a:r>
            <a:r>
              <a:rPr lang="id-ID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Pradok</a:t>
            </a:r>
            <a:endParaRPr lang="id-ID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Kotak Teks 25">
            <a:extLst>
              <a:ext uri="{FF2B5EF4-FFF2-40B4-BE49-F238E27FC236}">
                <a16:creationId xmlns:a16="http://schemas.microsoft.com/office/drawing/2014/main" id="{0FEBCF89-D555-143A-48B8-C8E5A1ECD170}"/>
              </a:ext>
            </a:extLst>
          </p:cNvPr>
          <p:cNvSpPr txBox="1"/>
          <p:nvPr/>
        </p:nvSpPr>
        <p:spPr>
          <a:xfrm>
            <a:off x="6226175" y="1319213"/>
            <a:ext cx="41290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Pasal 66 ayat (3) UU </a:t>
            </a:r>
            <a:r>
              <a:rPr lang="id-ID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Pradok</a:t>
            </a:r>
            <a:endParaRPr lang="id-ID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4EAD0AA2-3605-65DC-8FE7-4842599857AA}"/>
              </a:ext>
            </a:extLst>
          </p:cNvPr>
          <p:cNvSpPr txBox="1"/>
          <p:nvPr/>
        </p:nvSpPr>
        <p:spPr>
          <a:xfrm>
            <a:off x="565150" y="4967288"/>
            <a:ext cx="2841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dirty="0">
                <a:solidFill>
                  <a:srgbClr val="0070C0"/>
                </a:solidFill>
                <a:latin typeface="+mn-lt"/>
              </a:rPr>
              <a:t>tindakan/perbuatan</a:t>
            </a:r>
            <a:endParaRPr lang="id-ID" sz="2400" dirty="0">
              <a:solidFill>
                <a:srgbClr val="0070C0"/>
              </a:solidFill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5E14738F-CC30-FB41-9E9B-E9D449CFA8C0}"/>
              </a:ext>
            </a:extLst>
          </p:cNvPr>
          <p:cNvSpPr txBox="1"/>
          <p:nvPr/>
        </p:nvSpPr>
        <p:spPr>
          <a:xfrm>
            <a:off x="6237288" y="4967288"/>
            <a:ext cx="51006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dirty="0">
                <a:solidFill>
                  <a:srgbClr val="FF0000"/>
                </a:solidFill>
                <a:latin typeface="+mn-lt"/>
              </a:rPr>
              <a:t>hasil dari perbuatan</a:t>
            </a:r>
            <a:endParaRPr lang="id-ID" sz="2400" dirty="0">
              <a:solidFill>
                <a:srgbClr val="FF0000"/>
              </a:solidFill>
            </a:endParaRPr>
          </a:p>
        </p:txBody>
      </p:sp>
      <p:cxnSp>
        <p:nvCxnSpPr>
          <p:cNvPr id="10" name="Konektor: Siku 9">
            <a:extLst>
              <a:ext uri="{FF2B5EF4-FFF2-40B4-BE49-F238E27FC236}">
                <a16:creationId xmlns:a16="http://schemas.microsoft.com/office/drawing/2014/main" id="{5BB5ED41-D9D9-2900-9A93-942610C6A04C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78594" y="3250407"/>
            <a:ext cx="2822575" cy="1535112"/>
          </a:xfrm>
          <a:prstGeom prst="bentConnector3">
            <a:avLst>
              <a:gd name="adj1" fmla="val 1002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3" name="Grup 35">
            <a:extLst>
              <a:ext uri="{FF2B5EF4-FFF2-40B4-BE49-F238E27FC236}">
                <a16:creationId xmlns:a16="http://schemas.microsoft.com/office/drawing/2014/main" id="{301D3D9E-EE1B-F755-F34E-D6828176C7BE}"/>
              </a:ext>
            </a:extLst>
          </p:cNvPr>
          <p:cNvGrpSpPr>
            <a:grpSpLocks/>
          </p:cNvGrpSpPr>
          <p:nvPr/>
        </p:nvGrpSpPr>
        <p:grpSpPr bwMode="auto">
          <a:xfrm>
            <a:off x="3921125" y="2457450"/>
            <a:ext cx="3870325" cy="2947988"/>
            <a:chOff x="3920490" y="2457450"/>
            <a:chExt cx="3870961" cy="2948670"/>
          </a:xfrm>
        </p:grpSpPr>
        <p:cxnSp>
          <p:nvCxnSpPr>
            <p:cNvPr id="25" name="Konektor: Siku 24">
              <a:extLst>
                <a:ext uri="{FF2B5EF4-FFF2-40B4-BE49-F238E27FC236}">
                  <a16:creationId xmlns:a16="http://schemas.microsoft.com/office/drawing/2014/main" id="{FE1C1D20-2FA2-4EF4-FFD8-17F1ADE4C55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410505" y="3025173"/>
              <a:ext cx="2948670" cy="1813223"/>
            </a:xfrm>
            <a:prstGeom prst="bentConnector3">
              <a:avLst>
                <a:gd name="adj1" fmla="val 100005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Konektor Lurus 32">
              <a:extLst>
                <a:ext uri="{FF2B5EF4-FFF2-40B4-BE49-F238E27FC236}">
                  <a16:creationId xmlns:a16="http://schemas.microsoft.com/office/drawing/2014/main" id="{D95F2EB6-A3A3-DF03-F420-409F5F73D08B}"/>
                </a:ext>
              </a:extLst>
            </p:cNvPr>
            <p:cNvCxnSpPr/>
            <p:nvPr/>
          </p:nvCxnSpPr>
          <p:spPr>
            <a:xfrm flipH="1">
              <a:off x="3920490" y="2479680"/>
              <a:ext cx="2054563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Kotak Teks 37">
            <a:extLst>
              <a:ext uri="{FF2B5EF4-FFF2-40B4-BE49-F238E27FC236}">
                <a16:creationId xmlns:a16="http://schemas.microsoft.com/office/drawing/2014/main" id="{2E7A06A4-EFFE-92C1-BF36-6B19BA8288CC}"/>
              </a:ext>
            </a:extLst>
          </p:cNvPr>
          <p:cNvSpPr txBox="1"/>
          <p:nvPr/>
        </p:nvSpPr>
        <p:spPr>
          <a:xfrm>
            <a:off x="6224588" y="5532438"/>
            <a:ext cx="58229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b="1" dirty="0">
                <a:solidFill>
                  <a:srgbClr val="FF0000"/>
                </a:solidFill>
                <a:latin typeface="+mn-lt"/>
              </a:rPr>
              <a:t>Kerugian</a:t>
            </a:r>
            <a:r>
              <a:rPr lang="id-ID" sz="2400" dirty="0">
                <a:latin typeface="+mn-lt"/>
              </a:rPr>
              <a:t>: tanggung gugat </a:t>
            </a:r>
            <a:r>
              <a:rPr lang="id-ID" sz="2400" b="1" dirty="0" err="1">
                <a:solidFill>
                  <a:srgbClr val="FF0000"/>
                </a:solidFill>
                <a:latin typeface="+mn-lt"/>
              </a:rPr>
              <a:t>keperdataan</a:t>
            </a:r>
            <a:endParaRPr lang="id-ID" sz="24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id-ID" sz="2400" dirty="0">
                <a:latin typeface="+mn-lt"/>
              </a:rPr>
              <a:t>Akibat yang dilarang undang-undang </a:t>
            </a:r>
            <a:r>
              <a:rPr lang="id-ID" sz="2000" b="1" dirty="0">
                <a:solidFill>
                  <a:srgbClr val="FF0000"/>
                </a:solidFill>
                <a:latin typeface="+mn-lt"/>
              </a:rPr>
              <a:t>(pidana)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40" name="Kotak Teks 39">
            <a:extLst>
              <a:ext uri="{FF2B5EF4-FFF2-40B4-BE49-F238E27FC236}">
                <a16:creationId xmlns:a16="http://schemas.microsoft.com/office/drawing/2014/main" id="{27090C51-B876-4C3E-D530-76C80562862B}"/>
              </a:ext>
            </a:extLst>
          </p:cNvPr>
          <p:cNvSpPr txBox="1"/>
          <p:nvPr/>
        </p:nvSpPr>
        <p:spPr>
          <a:xfrm>
            <a:off x="546100" y="5543550"/>
            <a:ext cx="528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dirty="0">
                <a:latin typeface="+mn-lt"/>
              </a:rPr>
              <a:t>Disiplin adalah perbuatan yang </a:t>
            </a:r>
            <a:r>
              <a:rPr lang="id-ID" sz="2400" b="1" dirty="0">
                <a:solidFill>
                  <a:srgbClr val="FF0000"/>
                </a:solidFill>
                <a:latin typeface="+mn-lt"/>
              </a:rPr>
              <a:t>tidak bertumpu pada hasil dari perbuatan</a:t>
            </a:r>
            <a:endParaRPr lang="id-ID" sz="2400" b="1" dirty="0">
              <a:solidFill>
                <a:srgbClr val="FF0000"/>
              </a:solidFill>
            </a:endParaRPr>
          </a:p>
        </p:txBody>
      </p:sp>
      <p:pic>
        <p:nvPicPr>
          <p:cNvPr id="23566" name="Gambar 1">
            <a:extLst>
              <a:ext uri="{FF2B5EF4-FFF2-40B4-BE49-F238E27FC236}">
                <a16:creationId xmlns:a16="http://schemas.microsoft.com/office/drawing/2014/main" id="{E377E8E5-E37C-D8D1-0880-7CA4D507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63513"/>
            <a:ext cx="16764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Image result for Tujuan Disiplin">
            <a:extLst>
              <a:ext uri="{FF2B5EF4-FFF2-40B4-BE49-F238E27FC236}">
                <a16:creationId xmlns:a16="http://schemas.microsoft.com/office/drawing/2014/main" id="{C8CBA334-5D4B-4E83-B4E9-9FE1F3C8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6142037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ersegi Panjang 6">
            <a:extLst>
              <a:ext uri="{FF2B5EF4-FFF2-40B4-BE49-F238E27FC236}">
                <a16:creationId xmlns:a16="http://schemas.microsoft.com/office/drawing/2014/main" id="{CBA1EF70-8A28-E47D-A111-3073183BCFC1}"/>
              </a:ext>
            </a:extLst>
          </p:cNvPr>
          <p:cNvSpPr/>
          <p:nvPr/>
        </p:nvSpPr>
        <p:spPr>
          <a:xfrm>
            <a:off x="10567988" y="42863"/>
            <a:ext cx="1566862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24580" name="Gambar 19">
            <a:extLst>
              <a:ext uri="{FF2B5EF4-FFF2-40B4-BE49-F238E27FC236}">
                <a16:creationId xmlns:a16="http://schemas.microsoft.com/office/drawing/2014/main" id="{EE136BBC-9354-1527-79CB-AFE886AE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-3175"/>
            <a:ext cx="63134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rsegi Panjang 1">
            <a:extLst>
              <a:ext uri="{FF2B5EF4-FFF2-40B4-BE49-F238E27FC236}">
                <a16:creationId xmlns:a16="http://schemas.microsoft.com/office/drawing/2014/main" id="{D76BD13C-912B-E5A1-9D34-535856A72644}"/>
              </a:ext>
            </a:extLst>
          </p:cNvPr>
          <p:cNvSpPr/>
          <p:nvPr/>
        </p:nvSpPr>
        <p:spPr>
          <a:xfrm>
            <a:off x="6162675" y="0"/>
            <a:ext cx="6313488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273" name="TextBox 48">
            <a:extLst>
              <a:ext uri="{FF2B5EF4-FFF2-40B4-BE49-F238E27FC236}">
                <a16:creationId xmlns:a16="http://schemas.microsoft.com/office/drawing/2014/main" id="{696ABBB3-F350-B22C-EA3B-1E61E0D2E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111125"/>
            <a:ext cx="4138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arenR"/>
            </a:pPr>
            <a:r>
              <a:rPr lang="id-ID" altLang="en-US" i="1"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Setiap orang yang mengetahui atau kepentingannya DIRUGIKAN</a:t>
            </a:r>
            <a:r>
              <a:rPr lang="id-ID" altLang="en-US"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 atas tindakan dokter atau dokter gigi dalam menjalankan praktik kedokteran dapat mengadukan secara tertulis kepada Ketua Majelis Kehormatan Disiplin Kedokteran Indonesia.</a:t>
            </a:r>
          </a:p>
        </p:txBody>
      </p:sp>
      <p:sp>
        <p:nvSpPr>
          <p:cNvPr id="11275" name="TextBox 55">
            <a:extLst>
              <a:ext uri="{FF2B5EF4-FFF2-40B4-BE49-F238E27FC236}">
                <a16:creationId xmlns:a16="http://schemas.microsoft.com/office/drawing/2014/main" id="{1AC9F2DF-B48F-4CAC-FB9F-E30FD755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3622675"/>
            <a:ext cx="43227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401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arenR" startAt="3"/>
            </a:pPr>
            <a:r>
              <a:rPr lang="id-ID" altLang="en-US" i="1"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Pengaduan sebagaimana dimaksud pada ayat (1) dan ayat (2) tidak menghilangkan hak setiap orang untuk melaporkan adanya dugaan tindak pidana kepada pihak yang berwenang dan/atau menggugat kerugian perdata ke pengadilan. </a:t>
            </a:r>
            <a:endParaRPr lang="id-ID" altLang="en-US">
              <a:latin typeface="Arial" panose="020B0604020202020204" pitchFamily="34" charset="0"/>
              <a:ea typeface="Times New Roman" panose="02020603050405020304" pitchFamily="18" charset="0"/>
              <a:cs typeface="Arial Unicode MS"/>
            </a:endParaRPr>
          </a:p>
        </p:txBody>
      </p:sp>
      <p:sp>
        <p:nvSpPr>
          <p:cNvPr id="38915" name="TextBox 38914">
            <a:extLst>
              <a:ext uri="{FF2B5EF4-FFF2-40B4-BE49-F238E27FC236}">
                <a16:creationId xmlns:a16="http://schemas.microsoft.com/office/drawing/2014/main" id="{111AA284-C0F2-B40D-4388-98987148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2536825"/>
            <a:ext cx="19923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Ps 66 </a:t>
            </a:r>
            <a:r>
              <a:rPr lang="en-US" altLang="ko-K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ayat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(1)</a:t>
            </a:r>
          </a:p>
        </p:txBody>
      </p:sp>
      <p:sp>
        <p:nvSpPr>
          <p:cNvPr id="38917" name="TextBox 38916">
            <a:extLst>
              <a:ext uri="{FF2B5EF4-FFF2-40B4-BE49-F238E27FC236}">
                <a16:creationId xmlns:a16="http://schemas.microsoft.com/office/drawing/2014/main" id="{2DB02D71-072C-D4B2-2486-468E6AE39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5851525"/>
            <a:ext cx="199231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Ps 66 </a:t>
            </a:r>
            <a:r>
              <a:rPr lang="en-US" altLang="ko-K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ayat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(3)</a:t>
            </a:r>
          </a:p>
        </p:txBody>
      </p:sp>
      <p:sp>
        <p:nvSpPr>
          <p:cNvPr id="3" name="Persegi Panjang 2">
            <a:extLst>
              <a:ext uri="{FF2B5EF4-FFF2-40B4-BE49-F238E27FC236}">
                <a16:creationId xmlns:a16="http://schemas.microsoft.com/office/drawing/2014/main" id="{E9897F0B-B640-CE21-B63F-745F96B41E95}"/>
              </a:ext>
            </a:extLst>
          </p:cNvPr>
          <p:cNvSpPr/>
          <p:nvPr/>
        </p:nvSpPr>
        <p:spPr>
          <a:xfrm>
            <a:off x="20638" y="0"/>
            <a:ext cx="6142037" cy="687705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278" name="TextBox 38911">
            <a:extLst>
              <a:ext uri="{FF2B5EF4-FFF2-40B4-BE49-F238E27FC236}">
                <a16:creationId xmlns:a16="http://schemas.microsoft.com/office/drawing/2014/main" id="{ED59DEBC-52EC-C575-8690-5AF7839E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4170363"/>
            <a:ext cx="3651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arenR" startAt="2"/>
            </a:pPr>
            <a:r>
              <a:rPr lang="id-ID" altLang="en-US"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Keputusan sebagaimana dimaksud pada ayat (1) dapat berupa </a:t>
            </a:r>
            <a:r>
              <a:rPr lang="id-ID" altLang="en-US" i="1"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dinyatakan tidak bersalah atau pemberian sanksi disiplin</a:t>
            </a:r>
            <a:r>
              <a:rPr lang="id-ID" altLang="en-US">
                <a:latin typeface="Arial" panose="020B0604020202020204" pitchFamily="34" charset="0"/>
                <a:ea typeface="Times New Roman" panose="02020603050405020304" pitchFamily="18" charset="0"/>
                <a:cs typeface="Arial Unicode MS"/>
              </a:rPr>
              <a:t>.</a:t>
            </a:r>
          </a:p>
        </p:txBody>
      </p:sp>
      <p:sp>
        <p:nvSpPr>
          <p:cNvPr id="38913" name="TextBox 38912">
            <a:extLst>
              <a:ext uri="{FF2B5EF4-FFF2-40B4-BE49-F238E27FC236}">
                <a16:creationId xmlns:a16="http://schemas.microsoft.com/office/drawing/2014/main" id="{2B49AB48-1669-BDB7-E8B6-73F0EC9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2544763"/>
            <a:ext cx="19923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Ps 1 </a:t>
            </a:r>
            <a:r>
              <a:rPr lang="en-US" altLang="ko-K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angka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14</a:t>
            </a:r>
          </a:p>
        </p:txBody>
      </p:sp>
      <p:sp>
        <p:nvSpPr>
          <p:cNvPr id="38920" name="TextBox 38919">
            <a:extLst>
              <a:ext uri="{FF2B5EF4-FFF2-40B4-BE49-F238E27FC236}">
                <a16:creationId xmlns:a16="http://schemas.microsoft.com/office/drawing/2014/main" id="{CA782319-2F16-9E0A-B309-AA4398BDE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48350"/>
            <a:ext cx="19907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Ps 69 </a:t>
            </a:r>
            <a:r>
              <a:rPr lang="en-US" altLang="ko-K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ayat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(2)</a:t>
            </a:r>
          </a:p>
        </p:txBody>
      </p:sp>
      <p:sp>
        <p:nvSpPr>
          <p:cNvPr id="38922" name="Rectangle 38921">
            <a:extLst>
              <a:ext uri="{FF2B5EF4-FFF2-40B4-BE49-F238E27FC236}">
                <a16:creationId xmlns:a16="http://schemas.microsoft.com/office/drawing/2014/main" id="{80E112F5-F97B-CA06-0659-7893B7208048}"/>
              </a:ext>
            </a:extLst>
          </p:cNvPr>
          <p:cNvSpPr/>
          <p:nvPr/>
        </p:nvSpPr>
        <p:spPr>
          <a:xfrm>
            <a:off x="104787" y="3519514"/>
            <a:ext cx="2590774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LOGIKA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UU PRAKTIK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KEDOKTERAN</a:t>
            </a:r>
          </a:p>
        </p:txBody>
      </p:sp>
      <p:sp>
        <p:nvSpPr>
          <p:cNvPr id="38925" name="Rectangle 38924">
            <a:extLst>
              <a:ext uri="{FF2B5EF4-FFF2-40B4-BE49-F238E27FC236}">
                <a16:creationId xmlns:a16="http://schemas.microsoft.com/office/drawing/2014/main" id="{064F389E-20E2-8675-C539-6066A2D59B4B}"/>
              </a:ext>
            </a:extLst>
          </p:cNvPr>
          <p:cNvSpPr/>
          <p:nvPr/>
        </p:nvSpPr>
        <p:spPr>
          <a:xfrm>
            <a:off x="1106239" y="1243999"/>
            <a:ext cx="55496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Kunstler Script" panose="030304020206070D0D06" pitchFamily="66" charset="0"/>
              </a:rPr>
              <a:t>&amp;</a:t>
            </a:r>
          </a:p>
        </p:txBody>
      </p:sp>
      <p:sp>
        <p:nvSpPr>
          <p:cNvPr id="11274" name="TextBox 52">
            <a:extLst>
              <a:ext uri="{FF2B5EF4-FFF2-40B4-BE49-F238E27FC236}">
                <a16:creationId xmlns:a16="http://schemas.microsoft.com/office/drawing/2014/main" id="{F1A4012D-922E-9171-9B74-F2F3EE0BF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71438"/>
            <a:ext cx="4138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id-ID" dirty="0">
                <a:latin typeface="Arial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Majelis Kehormatan Disiplin Kedokteran Indonesia adalah lembaga yang berwenang </a:t>
            </a:r>
            <a:r>
              <a:rPr lang="id-ID" altLang="id-ID" i="1" dirty="0">
                <a:latin typeface="Arial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untuk menentukan ada tidaknya </a:t>
            </a:r>
            <a:r>
              <a:rPr lang="id-ID" altLang="id-ID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KESALAHAN</a:t>
            </a:r>
            <a:r>
              <a:rPr lang="id-ID" altLang="id-ID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 </a:t>
            </a:r>
            <a:r>
              <a:rPr lang="id-ID" altLang="id-ID" dirty="0">
                <a:latin typeface="Arial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yang dilakukan dokter dan dokter gigi dalam penerapan disiplin ilmu kedokteran dan kedokteran gigi, dan menetapkan sanksi</a:t>
            </a:r>
            <a:endParaRPr lang="en-ID" altLang="en-US" dirty="0">
              <a:latin typeface="Arial" panose="020B060402020202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pSp>
        <p:nvGrpSpPr>
          <p:cNvPr id="11270" name="Group 53">
            <a:extLst>
              <a:ext uri="{FF2B5EF4-FFF2-40B4-BE49-F238E27FC236}">
                <a16:creationId xmlns:a16="http://schemas.microsoft.com/office/drawing/2014/main" id="{7653F4C7-4A4D-1C4C-A1D5-B6880B4C5B88}"/>
              </a:ext>
            </a:extLst>
          </p:cNvPr>
          <p:cNvGrpSpPr>
            <a:grpSpLocks/>
          </p:cNvGrpSpPr>
          <p:nvPr/>
        </p:nvGrpSpPr>
        <p:grpSpPr bwMode="auto">
          <a:xfrm>
            <a:off x="1633538" y="479425"/>
            <a:ext cx="10625137" cy="6181725"/>
            <a:chOff x="790575" y="519430"/>
            <a:chExt cx="10625610" cy="6182995"/>
          </a:xfrm>
        </p:grpSpPr>
        <p:grpSp>
          <p:nvGrpSpPr>
            <p:cNvPr id="24607" name="Group 16">
              <a:extLst>
                <a:ext uri="{FF2B5EF4-FFF2-40B4-BE49-F238E27FC236}">
                  <a16:creationId xmlns:a16="http://schemas.microsoft.com/office/drawing/2014/main" id="{5DFFE99A-2940-823F-23BE-2C54803C6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575" y="519430"/>
              <a:ext cx="1573311" cy="2011363"/>
              <a:chOff x="563580" y="742750"/>
              <a:chExt cx="1574276" cy="201152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3D2E63-8184-6E7A-4C78-677651D1BA9B}"/>
                  </a:ext>
                </a:extLst>
              </p:cNvPr>
              <p:cNvSpPr/>
              <p:nvPr/>
            </p:nvSpPr>
            <p:spPr>
              <a:xfrm>
                <a:off x="1289544" y="742750"/>
                <a:ext cx="273230" cy="158795"/>
              </a:xfrm>
              <a:custGeom>
                <a:avLst/>
                <a:gdLst>
                  <a:gd name="connsiteX0" fmla="*/ 2247 w 273210"/>
                  <a:gd name="connsiteY0" fmla="*/ 48890 h 158174"/>
                  <a:gd name="connsiteX1" fmla="*/ 36278 w 273210"/>
                  <a:gd name="connsiteY1" fmla="*/ 11504 h 158174"/>
                  <a:gd name="connsiteX2" fmla="*/ 192536 w 273210"/>
                  <a:gd name="connsiteY2" fmla="*/ 2876 h 158174"/>
                  <a:gd name="connsiteX3" fmla="*/ 228005 w 273210"/>
                  <a:gd name="connsiteY3" fmla="*/ 0 h 158174"/>
                  <a:gd name="connsiteX4" fmla="*/ 263475 w 273210"/>
                  <a:gd name="connsiteY4" fmla="*/ 0 h 158174"/>
                  <a:gd name="connsiteX5" fmla="*/ 272102 w 273210"/>
                  <a:gd name="connsiteY5" fmla="*/ 23966 h 158174"/>
                  <a:gd name="connsiteX6" fmla="*/ 277854 w 273210"/>
                  <a:gd name="connsiteY6" fmla="*/ 120309 h 158174"/>
                  <a:gd name="connsiteX7" fmla="*/ 257723 w 273210"/>
                  <a:gd name="connsiteY7" fmla="*/ 142836 h 158174"/>
                  <a:gd name="connsiteX8" fmla="*/ 161380 w 273210"/>
                  <a:gd name="connsiteY8" fmla="*/ 149068 h 158174"/>
                  <a:gd name="connsiteX9" fmla="*/ 123514 w 273210"/>
                  <a:gd name="connsiteY9" fmla="*/ 156257 h 158174"/>
                  <a:gd name="connsiteX10" fmla="*/ 37237 w 273210"/>
                  <a:gd name="connsiteY10" fmla="*/ 160571 h 158174"/>
                  <a:gd name="connsiteX11" fmla="*/ 809 w 273210"/>
                  <a:gd name="connsiteY11" fmla="*/ 123184 h 158174"/>
                  <a:gd name="connsiteX12" fmla="*/ 809 w 273210"/>
                  <a:gd name="connsiteY12" fmla="*/ 92987 h 158174"/>
                  <a:gd name="connsiteX13" fmla="*/ 2247 w 273210"/>
                  <a:gd name="connsiteY13" fmla="*/ 48890 h 15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3210" h="158174">
                    <a:moveTo>
                      <a:pt x="2247" y="48890"/>
                    </a:moveTo>
                    <a:cubicBezTo>
                      <a:pt x="330" y="15338"/>
                      <a:pt x="2726" y="12942"/>
                      <a:pt x="36278" y="11504"/>
                    </a:cubicBezTo>
                    <a:cubicBezTo>
                      <a:pt x="88524" y="8628"/>
                      <a:pt x="140290" y="5752"/>
                      <a:pt x="192536" y="2876"/>
                    </a:cubicBezTo>
                    <a:cubicBezTo>
                      <a:pt x="204039" y="-959"/>
                      <a:pt x="216501" y="4314"/>
                      <a:pt x="228005" y="0"/>
                    </a:cubicBezTo>
                    <a:cubicBezTo>
                      <a:pt x="239988" y="0"/>
                      <a:pt x="251492" y="0"/>
                      <a:pt x="263475" y="0"/>
                    </a:cubicBezTo>
                    <a:cubicBezTo>
                      <a:pt x="268747" y="7190"/>
                      <a:pt x="271623" y="14859"/>
                      <a:pt x="272102" y="23966"/>
                    </a:cubicBezTo>
                    <a:cubicBezTo>
                      <a:pt x="273540" y="56080"/>
                      <a:pt x="275457" y="88194"/>
                      <a:pt x="277854" y="120309"/>
                    </a:cubicBezTo>
                    <a:cubicBezTo>
                      <a:pt x="278813" y="135167"/>
                      <a:pt x="272102" y="141878"/>
                      <a:pt x="257723" y="142836"/>
                    </a:cubicBezTo>
                    <a:cubicBezTo>
                      <a:pt x="225609" y="144754"/>
                      <a:pt x="193494" y="147150"/>
                      <a:pt x="161380" y="149068"/>
                    </a:cubicBezTo>
                    <a:cubicBezTo>
                      <a:pt x="149876" y="156737"/>
                      <a:pt x="136456" y="155299"/>
                      <a:pt x="123514" y="156257"/>
                    </a:cubicBezTo>
                    <a:cubicBezTo>
                      <a:pt x="94755" y="158175"/>
                      <a:pt x="65996" y="160092"/>
                      <a:pt x="37237" y="160571"/>
                    </a:cubicBezTo>
                    <a:cubicBezTo>
                      <a:pt x="8957" y="161530"/>
                      <a:pt x="809" y="151943"/>
                      <a:pt x="809" y="123184"/>
                    </a:cubicBezTo>
                    <a:cubicBezTo>
                      <a:pt x="809" y="113119"/>
                      <a:pt x="809" y="103053"/>
                      <a:pt x="809" y="92987"/>
                    </a:cubicBezTo>
                    <a:cubicBezTo>
                      <a:pt x="-629" y="78608"/>
                      <a:pt x="-150" y="63749"/>
                      <a:pt x="2247" y="4889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614" name="Freeform: Shape 5">
                <a:extLst>
                  <a:ext uri="{FF2B5EF4-FFF2-40B4-BE49-F238E27FC236}">
                    <a16:creationId xmlns:a16="http://schemas.microsoft.com/office/drawing/2014/main" id="{E82ADD73-DC3E-1EE9-6390-55735DF6B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551" y="742750"/>
                <a:ext cx="33552" cy="4793"/>
              </a:xfrm>
              <a:custGeom>
                <a:avLst/>
                <a:gdLst>
                  <a:gd name="T0" fmla="*/ 35469 w 33552"/>
                  <a:gd name="T1" fmla="*/ 0 h 4793"/>
                  <a:gd name="T2" fmla="*/ 0 w 33552"/>
                  <a:gd name="T3" fmla="*/ 13784668 h 4793"/>
                  <a:gd name="T4" fmla="*/ 479 w 33552"/>
                  <a:gd name="T5" fmla="*/ 0 h 4793"/>
                  <a:gd name="T6" fmla="*/ 35469 w 33552"/>
                  <a:gd name="T7" fmla="*/ 0 h 479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552" h="4793">
                    <a:moveTo>
                      <a:pt x="35469" y="0"/>
                    </a:moveTo>
                    <a:cubicBezTo>
                      <a:pt x="23966" y="5752"/>
                      <a:pt x="11983" y="3835"/>
                      <a:pt x="0" y="2876"/>
                    </a:cubicBezTo>
                    <a:cubicBezTo>
                      <a:pt x="479" y="1917"/>
                      <a:pt x="479" y="959"/>
                      <a:pt x="479" y="0"/>
                    </a:cubicBezTo>
                    <a:cubicBezTo>
                      <a:pt x="11983" y="0"/>
                      <a:pt x="23966" y="0"/>
                      <a:pt x="35469" y="0"/>
                    </a:cubicBez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478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ID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BF3073-4256-51EF-D0A1-D868FD97156E}"/>
                  </a:ext>
                </a:extLst>
              </p:cNvPr>
              <p:cNvSpPr/>
              <p:nvPr/>
            </p:nvSpPr>
            <p:spPr>
              <a:xfrm>
                <a:off x="563580" y="1720927"/>
                <a:ext cx="1574247" cy="1033756"/>
              </a:xfrm>
              <a:custGeom>
                <a:avLst/>
                <a:gdLst>
                  <a:gd name="connsiteX0" fmla="*/ 1425250 w 1574276"/>
                  <a:gd name="connsiteY0" fmla="*/ 0 h 1049442"/>
                  <a:gd name="connsiteX1" fmla="*/ 1446220 w 1574276"/>
                  <a:gd name="connsiteY1" fmla="*/ 8268 h 1049442"/>
                  <a:gd name="connsiteX2" fmla="*/ 1500862 w 1574276"/>
                  <a:gd name="connsiteY2" fmla="*/ 77290 h 1049442"/>
                  <a:gd name="connsiteX3" fmla="*/ 1505655 w 1574276"/>
                  <a:gd name="connsiteY3" fmla="*/ 647198 h 1049442"/>
                  <a:gd name="connsiteX4" fmla="*/ 1166299 w 1574276"/>
                  <a:gd name="connsiteY4" fmla="*/ 969778 h 1049442"/>
                  <a:gd name="connsiteX5" fmla="*/ 929037 w 1574276"/>
                  <a:gd name="connsiteY5" fmla="*/ 1021544 h 1049442"/>
                  <a:gd name="connsiteX6" fmla="*/ 929424 w 1574276"/>
                  <a:gd name="connsiteY6" fmla="*/ 1032485 h 1049442"/>
                  <a:gd name="connsiteX7" fmla="*/ 929681 w 1574276"/>
                  <a:gd name="connsiteY7" fmla="*/ 1049442 h 1049442"/>
                  <a:gd name="connsiteX8" fmla="*/ 811682 w 1574276"/>
                  <a:gd name="connsiteY8" fmla="*/ 1049442 h 1049442"/>
                  <a:gd name="connsiteX9" fmla="*/ 809218 w 1574276"/>
                  <a:gd name="connsiteY9" fmla="*/ 1034491 h 1049442"/>
                  <a:gd name="connsiteX10" fmla="*/ 804894 w 1574276"/>
                  <a:gd name="connsiteY10" fmla="*/ 1027296 h 1049442"/>
                  <a:gd name="connsiteX11" fmla="*/ 13542 w 1574276"/>
                  <a:gd name="connsiteY11" fmla="*/ 491899 h 1049442"/>
                  <a:gd name="connsiteX12" fmla="*/ 31756 w 1574276"/>
                  <a:gd name="connsiteY12" fmla="*/ 153501 h 1049442"/>
                  <a:gd name="connsiteX13" fmla="*/ 73936 w 1574276"/>
                  <a:gd name="connsiteY13" fmla="*/ 95983 h 1049442"/>
                  <a:gd name="connsiteX14" fmla="*/ 151585 w 1574276"/>
                  <a:gd name="connsiteY14" fmla="*/ 127139 h 1049442"/>
                  <a:gd name="connsiteX15" fmla="*/ 151585 w 1574276"/>
                  <a:gd name="connsiteY15" fmla="*/ 173633 h 1049442"/>
                  <a:gd name="connsiteX16" fmla="*/ 124264 w 1574276"/>
                  <a:gd name="connsiteY16" fmla="*/ 281479 h 1049442"/>
                  <a:gd name="connsiteX17" fmla="*/ 238342 w 1574276"/>
                  <a:gd name="connsiteY17" fmla="*/ 713343 h 1049442"/>
                  <a:gd name="connsiteX18" fmla="*/ 612209 w 1574276"/>
                  <a:gd name="connsiteY18" fmla="*/ 918970 h 1049442"/>
                  <a:gd name="connsiteX19" fmla="*/ 1174927 w 1574276"/>
                  <a:gd name="connsiteY19" fmla="*/ 839404 h 1049442"/>
                  <a:gd name="connsiteX20" fmla="*/ 1440468 w 1574276"/>
                  <a:gd name="connsiteY20" fmla="*/ 476561 h 1049442"/>
                  <a:gd name="connsiteX21" fmla="*/ 1385826 w 1574276"/>
                  <a:gd name="connsiteY21" fmla="*/ 113718 h 1049442"/>
                  <a:gd name="connsiteX22" fmla="*/ 1371926 w 1574276"/>
                  <a:gd name="connsiteY22" fmla="*/ 89273 h 1049442"/>
                  <a:gd name="connsiteX23" fmla="*/ 1372405 w 1574276"/>
                  <a:gd name="connsiteY23" fmla="*/ 35589 h 1049442"/>
                  <a:gd name="connsiteX24" fmla="*/ 1403561 w 1574276"/>
                  <a:gd name="connsiteY24" fmla="*/ 5392 h 1049442"/>
                  <a:gd name="connsiteX25" fmla="*/ 1425250 w 1574276"/>
                  <a:gd name="connsiteY25" fmla="*/ 0 h 1049442"/>
                  <a:gd name="connsiteX0" fmla="*/ 1425250 w 1574276"/>
                  <a:gd name="connsiteY0" fmla="*/ 0 h 1049442"/>
                  <a:gd name="connsiteX1" fmla="*/ 1446220 w 1574276"/>
                  <a:gd name="connsiteY1" fmla="*/ 8268 h 1049442"/>
                  <a:gd name="connsiteX2" fmla="*/ 1500862 w 1574276"/>
                  <a:gd name="connsiteY2" fmla="*/ 77290 h 1049442"/>
                  <a:gd name="connsiteX3" fmla="*/ 1505655 w 1574276"/>
                  <a:gd name="connsiteY3" fmla="*/ 647198 h 1049442"/>
                  <a:gd name="connsiteX4" fmla="*/ 1166299 w 1574276"/>
                  <a:gd name="connsiteY4" fmla="*/ 969778 h 1049442"/>
                  <a:gd name="connsiteX5" fmla="*/ 929037 w 1574276"/>
                  <a:gd name="connsiteY5" fmla="*/ 1021544 h 1049442"/>
                  <a:gd name="connsiteX6" fmla="*/ 929424 w 1574276"/>
                  <a:gd name="connsiteY6" fmla="*/ 1032485 h 1049442"/>
                  <a:gd name="connsiteX7" fmla="*/ 811682 w 1574276"/>
                  <a:gd name="connsiteY7" fmla="*/ 1049442 h 1049442"/>
                  <a:gd name="connsiteX8" fmla="*/ 809218 w 1574276"/>
                  <a:gd name="connsiteY8" fmla="*/ 1034491 h 1049442"/>
                  <a:gd name="connsiteX9" fmla="*/ 804894 w 1574276"/>
                  <a:gd name="connsiteY9" fmla="*/ 1027296 h 1049442"/>
                  <a:gd name="connsiteX10" fmla="*/ 13542 w 1574276"/>
                  <a:gd name="connsiteY10" fmla="*/ 491899 h 1049442"/>
                  <a:gd name="connsiteX11" fmla="*/ 31756 w 1574276"/>
                  <a:gd name="connsiteY11" fmla="*/ 153501 h 1049442"/>
                  <a:gd name="connsiteX12" fmla="*/ 73936 w 1574276"/>
                  <a:gd name="connsiteY12" fmla="*/ 95983 h 1049442"/>
                  <a:gd name="connsiteX13" fmla="*/ 151585 w 1574276"/>
                  <a:gd name="connsiteY13" fmla="*/ 127139 h 1049442"/>
                  <a:gd name="connsiteX14" fmla="*/ 151585 w 1574276"/>
                  <a:gd name="connsiteY14" fmla="*/ 173633 h 1049442"/>
                  <a:gd name="connsiteX15" fmla="*/ 124264 w 1574276"/>
                  <a:gd name="connsiteY15" fmla="*/ 281479 h 1049442"/>
                  <a:gd name="connsiteX16" fmla="*/ 238342 w 1574276"/>
                  <a:gd name="connsiteY16" fmla="*/ 713343 h 1049442"/>
                  <a:gd name="connsiteX17" fmla="*/ 612209 w 1574276"/>
                  <a:gd name="connsiteY17" fmla="*/ 918970 h 1049442"/>
                  <a:gd name="connsiteX18" fmla="*/ 1174927 w 1574276"/>
                  <a:gd name="connsiteY18" fmla="*/ 839404 h 1049442"/>
                  <a:gd name="connsiteX19" fmla="*/ 1440468 w 1574276"/>
                  <a:gd name="connsiteY19" fmla="*/ 476561 h 1049442"/>
                  <a:gd name="connsiteX20" fmla="*/ 1385826 w 1574276"/>
                  <a:gd name="connsiteY20" fmla="*/ 113718 h 1049442"/>
                  <a:gd name="connsiteX21" fmla="*/ 1371926 w 1574276"/>
                  <a:gd name="connsiteY21" fmla="*/ 89273 h 1049442"/>
                  <a:gd name="connsiteX22" fmla="*/ 1372405 w 1574276"/>
                  <a:gd name="connsiteY22" fmla="*/ 35589 h 1049442"/>
                  <a:gd name="connsiteX23" fmla="*/ 1403561 w 1574276"/>
                  <a:gd name="connsiteY23" fmla="*/ 5392 h 1049442"/>
                  <a:gd name="connsiteX24" fmla="*/ 1425250 w 1574276"/>
                  <a:gd name="connsiteY24" fmla="*/ 0 h 1049442"/>
                  <a:gd name="connsiteX0" fmla="*/ 1425250 w 1574276"/>
                  <a:gd name="connsiteY0" fmla="*/ 0 h 1049442"/>
                  <a:gd name="connsiteX1" fmla="*/ 1446220 w 1574276"/>
                  <a:gd name="connsiteY1" fmla="*/ 8268 h 1049442"/>
                  <a:gd name="connsiteX2" fmla="*/ 1500862 w 1574276"/>
                  <a:gd name="connsiteY2" fmla="*/ 77290 h 1049442"/>
                  <a:gd name="connsiteX3" fmla="*/ 1505655 w 1574276"/>
                  <a:gd name="connsiteY3" fmla="*/ 647198 h 1049442"/>
                  <a:gd name="connsiteX4" fmla="*/ 1166299 w 1574276"/>
                  <a:gd name="connsiteY4" fmla="*/ 969778 h 1049442"/>
                  <a:gd name="connsiteX5" fmla="*/ 929037 w 1574276"/>
                  <a:gd name="connsiteY5" fmla="*/ 1021544 h 1049442"/>
                  <a:gd name="connsiteX6" fmla="*/ 811682 w 1574276"/>
                  <a:gd name="connsiteY6" fmla="*/ 1049442 h 1049442"/>
                  <a:gd name="connsiteX7" fmla="*/ 809218 w 1574276"/>
                  <a:gd name="connsiteY7" fmla="*/ 1034491 h 1049442"/>
                  <a:gd name="connsiteX8" fmla="*/ 804894 w 1574276"/>
                  <a:gd name="connsiteY8" fmla="*/ 1027296 h 1049442"/>
                  <a:gd name="connsiteX9" fmla="*/ 13542 w 1574276"/>
                  <a:gd name="connsiteY9" fmla="*/ 491899 h 1049442"/>
                  <a:gd name="connsiteX10" fmla="*/ 31756 w 1574276"/>
                  <a:gd name="connsiteY10" fmla="*/ 153501 h 1049442"/>
                  <a:gd name="connsiteX11" fmla="*/ 73936 w 1574276"/>
                  <a:gd name="connsiteY11" fmla="*/ 95983 h 1049442"/>
                  <a:gd name="connsiteX12" fmla="*/ 151585 w 1574276"/>
                  <a:gd name="connsiteY12" fmla="*/ 127139 h 1049442"/>
                  <a:gd name="connsiteX13" fmla="*/ 151585 w 1574276"/>
                  <a:gd name="connsiteY13" fmla="*/ 173633 h 1049442"/>
                  <a:gd name="connsiteX14" fmla="*/ 124264 w 1574276"/>
                  <a:gd name="connsiteY14" fmla="*/ 281479 h 1049442"/>
                  <a:gd name="connsiteX15" fmla="*/ 238342 w 1574276"/>
                  <a:gd name="connsiteY15" fmla="*/ 713343 h 1049442"/>
                  <a:gd name="connsiteX16" fmla="*/ 612209 w 1574276"/>
                  <a:gd name="connsiteY16" fmla="*/ 918970 h 1049442"/>
                  <a:gd name="connsiteX17" fmla="*/ 1174927 w 1574276"/>
                  <a:gd name="connsiteY17" fmla="*/ 839404 h 1049442"/>
                  <a:gd name="connsiteX18" fmla="*/ 1440468 w 1574276"/>
                  <a:gd name="connsiteY18" fmla="*/ 476561 h 1049442"/>
                  <a:gd name="connsiteX19" fmla="*/ 1385826 w 1574276"/>
                  <a:gd name="connsiteY19" fmla="*/ 113718 h 1049442"/>
                  <a:gd name="connsiteX20" fmla="*/ 1371926 w 1574276"/>
                  <a:gd name="connsiteY20" fmla="*/ 89273 h 1049442"/>
                  <a:gd name="connsiteX21" fmla="*/ 1372405 w 1574276"/>
                  <a:gd name="connsiteY21" fmla="*/ 35589 h 1049442"/>
                  <a:gd name="connsiteX22" fmla="*/ 1403561 w 1574276"/>
                  <a:gd name="connsiteY22" fmla="*/ 5392 h 1049442"/>
                  <a:gd name="connsiteX23" fmla="*/ 1425250 w 1574276"/>
                  <a:gd name="connsiteY23" fmla="*/ 0 h 1049442"/>
                  <a:gd name="connsiteX0" fmla="*/ 1425250 w 1574276"/>
                  <a:gd name="connsiteY0" fmla="*/ 0 h 1039056"/>
                  <a:gd name="connsiteX1" fmla="*/ 1446220 w 1574276"/>
                  <a:gd name="connsiteY1" fmla="*/ 8268 h 1039056"/>
                  <a:gd name="connsiteX2" fmla="*/ 1500862 w 1574276"/>
                  <a:gd name="connsiteY2" fmla="*/ 77290 h 1039056"/>
                  <a:gd name="connsiteX3" fmla="*/ 1505655 w 1574276"/>
                  <a:gd name="connsiteY3" fmla="*/ 647198 h 1039056"/>
                  <a:gd name="connsiteX4" fmla="*/ 1166299 w 1574276"/>
                  <a:gd name="connsiteY4" fmla="*/ 969778 h 1039056"/>
                  <a:gd name="connsiteX5" fmla="*/ 929037 w 1574276"/>
                  <a:gd name="connsiteY5" fmla="*/ 1021544 h 1039056"/>
                  <a:gd name="connsiteX6" fmla="*/ 809218 w 1574276"/>
                  <a:gd name="connsiteY6" fmla="*/ 1034491 h 1039056"/>
                  <a:gd name="connsiteX7" fmla="*/ 804894 w 1574276"/>
                  <a:gd name="connsiteY7" fmla="*/ 1027296 h 1039056"/>
                  <a:gd name="connsiteX8" fmla="*/ 13542 w 1574276"/>
                  <a:gd name="connsiteY8" fmla="*/ 491899 h 1039056"/>
                  <a:gd name="connsiteX9" fmla="*/ 31756 w 1574276"/>
                  <a:gd name="connsiteY9" fmla="*/ 153501 h 1039056"/>
                  <a:gd name="connsiteX10" fmla="*/ 73936 w 1574276"/>
                  <a:gd name="connsiteY10" fmla="*/ 95983 h 1039056"/>
                  <a:gd name="connsiteX11" fmla="*/ 151585 w 1574276"/>
                  <a:gd name="connsiteY11" fmla="*/ 127139 h 1039056"/>
                  <a:gd name="connsiteX12" fmla="*/ 151585 w 1574276"/>
                  <a:gd name="connsiteY12" fmla="*/ 173633 h 1039056"/>
                  <a:gd name="connsiteX13" fmla="*/ 124264 w 1574276"/>
                  <a:gd name="connsiteY13" fmla="*/ 281479 h 1039056"/>
                  <a:gd name="connsiteX14" fmla="*/ 238342 w 1574276"/>
                  <a:gd name="connsiteY14" fmla="*/ 713343 h 1039056"/>
                  <a:gd name="connsiteX15" fmla="*/ 612209 w 1574276"/>
                  <a:gd name="connsiteY15" fmla="*/ 918970 h 1039056"/>
                  <a:gd name="connsiteX16" fmla="*/ 1174927 w 1574276"/>
                  <a:gd name="connsiteY16" fmla="*/ 839404 h 1039056"/>
                  <a:gd name="connsiteX17" fmla="*/ 1440468 w 1574276"/>
                  <a:gd name="connsiteY17" fmla="*/ 476561 h 1039056"/>
                  <a:gd name="connsiteX18" fmla="*/ 1385826 w 1574276"/>
                  <a:gd name="connsiteY18" fmla="*/ 113718 h 1039056"/>
                  <a:gd name="connsiteX19" fmla="*/ 1371926 w 1574276"/>
                  <a:gd name="connsiteY19" fmla="*/ 89273 h 1039056"/>
                  <a:gd name="connsiteX20" fmla="*/ 1372405 w 1574276"/>
                  <a:gd name="connsiteY20" fmla="*/ 35589 h 1039056"/>
                  <a:gd name="connsiteX21" fmla="*/ 1403561 w 1574276"/>
                  <a:gd name="connsiteY21" fmla="*/ 5392 h 1039056"/>
                  <a:gd name="connsiteX22" fmla="*/ 1425250 w 1574276"/>
                  <a:gd name="connsiteY22" fmla="*/ 0 h 1039056"/>
                  <a:gd name="connsiteX0" fmla="*/ 1425250 w 1574276"/>
                  <a:gd name="connsiteY0" fmla="*/ 0 h 1043626"/>
                  <a:gd name="connsiteX1" fmla="*/ 1446220 w 1574276"/>
                  <a:gd name="connsiteY1" fmla="*/ 8268 h 1043626"/>
                  <a:gd name="connsiteX2" fmla="*/ 1500862 w 1574276"/>
                  <a:gd name="connsiteY2" fmla="*/ 77290 h 1043626"/>
                  <a:gd name="connsiteX3" fmla="*/ 1505655 w 1574276"/>
                  <a:gd name="connsiteY3" fmla="*/ 647198 h 1043626"/>
                  <a:gd name="connsiteX4" fmla="*/ 1166299 w 1574276"/>
                  <a:gd name="connsiteY4" fmla="*/ 969778 h 1043626"/>
                  <a:gd name="connsiteX5" fmla="*/ 929037 w 1574276"/>
                  <a:gd name="connsiteY5" fmla="*/ 1021544 h 1043626"/>
                  <a:gd name="connsiteX6" fmla="*/ 809218 w 1574276"/>
                  <a:gd name="connsiteY6" fmla="*/ 1034491 h 1043626"/>
                  <a:gd name="connsiteX7" fmla="*/ 797750 w 1574276"/>
                  <a:gd name="connsiteY7" fmla="*/ 1032059 h 1043626"/>
                  <a:gd name="connsiteX8" fmla="*/ 13542 w 1574276"/>
                  <a:gd name="connsiteY8" fmla="*/ 491899 h 1043626"/>
                  <a:gd name="connsiteX9" fmla="*/ 31756 w 1574276"/>
                  <a:gd name="connsiteY9" fmla="*/ 153501 h 1043626"/>
                  <a:gd name="connsiteX10" fmla="*/ 73936 w 1574276"/>
                  <a:gd name="connsiteY10" fmla="*/ 95983 h 1043626"/>
                  <a:gd name="connsiteX11" fmla="*/ 151585 w 1574276"/>
                  <a:gd name="connsiteY11" fmla="*/ 127139 h 1043626"/>
                  <a:gd name="connsiteX12" fmla="*/ 151585 w 1574276"/>
                  <a:gd name="connsiteY12" fmla="*/ 173633 h 1043626"/>
                  <a:gd name="connsiteX13" fmla="*/ 124264 w 1574276"/>
                  <a:gd name="connsiteY13" fmla="*/ 281479 h 1043626"/>
                  <a:gd name="connsiteX14" fmla="*/ 238342 w 1574276"/>
                  <a:gd name="connsiteY14" fmla="*/ 713343 h 1043626"/>
                  <a:gd name="connsiteX15" fmla="*/ 612209 w 1574276"/>
                  <a:gd name="connsiteY15" fmla="*/ 918970 h 1043626"/>
                  <a:gd name="connsiteX16" fmla="*/ 1174927 w 1574276"/>
                  <a:gd name="connsiteY16" fmla="*/ 839404 h 1043626"/>
                  <a:gd name="connsiteX17" fmla="*/ 1440468 w 1574276"/>
                  <a:gd name="connsiteY17" fmla="*/ 476561 h 1043626"/>
                  <a:gd name="connsiteX18" fmla="*/ 1385826 w 1574276"/>
                  <a:gd name="connsiteY18" fmla="*/ 113718 h 1043626"/>
                  <a:gd name="connsiteX19" fmla="*/ 1371926 w 1574276"/>
                  <a:gd name="connsiteY19" fmla="*/ 89273 h 1043626"/>
                  <a:gd name="connsiteX20" fmla="*/ 1372405 w 1574276"/>
                  <a:gd name="connsiteY20" fmla="*/ 35589 h 1043626"/>
                  <a:gd name="connsiteX21" fmla="*/ 1403561 w 1574276"/>
                  <a:gd name="connsiteY21" fmla="*/ 5392 h 1043626"/>
                  <a:gd name="connsiteX22" fmla="*/ 1425250 w 1574276"/>
                  <a:gd name="connsiteY22" fmla="*/ 0 h 1043626"/>
                  <a:gd name="connsiteX0" fmla="*/ 1425250 w 1574276"/>
                  <a:gd name="connsiteY0" fmla="*/ 0 h 1070884"/>
                  <a:gd name="connsiteX1" fmla="*/ 1446220 w 1574276"/>
                  <a:gd name="connsiteY1" fmla="*/ 8268 h 1070884"/>
                  <a:gd name="connsiteX2" fmla="*/ 1500862 w 1574276"/>
                  <a:gd name="connsiteY2" fmla="*/ 77290 h 1070884"/>
                  <a:gd name="connsiteX3" fmla="*/ 1505655 w 1574276"/>
                  <a:gd name="connsiteY3" fmla="*/ 647198 h 1070884"/>
                  <a:gd name="connsiteX4" fmla="*/ 1166299 w 1574276"/>
                  <a:gd name="connsiteY4" fmla="*/ 969778 h 1070884"/>
                  <a:gd name="connsiteX5" fmla="*/ 929037 w 1574276"/>
                  <a:gd name="connsiteY5" fmla="*/ 1021544 h 1070884"/>
                  <a:gd name="connsiteX6" fmla="*/ 797750 w 1574276"/>
                  <a:gd name="connsiteY6" fmla="*/ 1032059 h 1070884"/>
                  <a:gd name="connsiteX7" fmla="*/ 13542 w 1574276"/>
                  <a:gd name="connsiteY7" fmla="*/ 491899 h 1070884"/>
                  <a:gd name="connsiteX8" fmla="*/ 31756 w 1574276"/>
                  <a:gd name="connsiteY8" fmla="*/ 153501 h 1070884"/>
                  <a:gd name="connsiteX9" fmla="*/ 73936 w 1574276"/>
                  <a:gd name="connsiteY9" fmla="*/ 95983 h 1070884"/>
                  <a:gd name="connsiteX10" fmla="*/ 151585 w 1574276"/>
                  <a:gd name="connsiteY10" fmla="*/ 127139 h 1070884"/>
                  <a:gd name="connsiteX11" fmla="*/ 151585 w 1574276"/>
                  <a:gd name="connsiteY11" fmla="*/ 173633 h 1070884"/>
                  <a:gd name="connsiteX12" fmla="*/ 124264 w 1574276"/>
                  <a:gd name="connsiteY12" fmla="*/ 281479 h 1070884"/>
                  <a:gd name="connsiteX13" fmla="*/ 238342 w 1574276"/>
                  <a:gd name="connsiteY13" fmla="*/ 713343 h 1070884"/>
                  <a:gd name="connsiteX14" fmla="*/ 612209 w 1574276"/>
                  <a:gd name="connsiteY14" fmla="*/ 918970 h 1070884"/>
                  <a:gd name="connsiteX15" fmla="*/ 1174927 w 1574276"/>
                  <a:gd name="connsiteY15" fmla="*/ 839404 h 1070884"/>
                  <a:gd name="connsiteX16" fmla="*/ 1440468 w 1574276"/>
                  <a:gd name="connsiteY16" fmla="*/ 476561 h 1070884"/>
                  <a:gd name="connsiteX17" fmla="*/ 1385826 w 1574276"/>
                  <a:gd name="connsiteY17" fmla="*/ 113718 h 1070884"/>
                  <a:gd name="connsiteX18" fmla="*/ 1371926 w 1574276"/>
                  <a:gd name="connsiteY18" fmla="*/ 89273 h 1070884"/>
                  <a:gd name="connsiteX19" fmla="*/ 1372405 w 1574276"/>
                  <a:gd name="connsiteY19" fmla="*/ 35589 h 1070884"/>
                  <a:gd name="connsiteX20" fmla="*/ 1403561 w 1574276"/>
                  <a:gd name="connsiteY20" fmla="*/ 5392 h 1070884"/>
                  <a:gd name="connsiteX21" fmla="*/ 1425250 w 1574276"/>
                  <a:gd name="connsiteY21" fmla="*/ 0 h 1070884"/>
                  <a:gd name="connsiteX0" fmla="*/ 1425250 w 1574276"/>
                  <a:gd name="connsiteY0" fmla="*/ 0 h 1039446"/>
                  <a:gd name="connsiteX1" fmla="*/ 1446220 w 1574276"/>
                  <a:gd name="connsiteY1" fmla="*/ 8268 h 1039446"/>
                  <a:gd name="connsiteX2" fmla="*/ 1500862 w 1574276"/>
                  <a:gd name="connsiteY2" fmla="*/ 77290 h 1039446"/>
                  <a:gd name="connsiteX3" fmla="*/ 1505655 w 1574276"/>
                  <a:gd name="connsiteY3" fmla="*/ 647198 h 1039446"/>
                  <a:gd name="connsiteX4" fmla="*/ 1166299 w 1574276"/>
                  <a:gd name="connsiteY4" fmla="*/ 969778 h 1039446"/>
                  <a:gd name="connsiteX5" fmla="*/ 929037 w 1574276"/>
                  <a:gd name="connsiteY5" fmla="*/ 1021544 h 1039446"/>
                  <a:gd name="connsiteX6" fmla="*/ 797750 w 1574276"/>
                  <a:gd name="connsiteY6" fmla="*/ 1032059 h 1039446"/>
                  <a:gd name="connsiteX7" fmla="*/ 13542 w 1574276"/>
                  <a:gd name="connsiteY7" fmla="*/ 491899 h 1039446"/>
                  <a:gd name="connsiteX8" fmla="*/ 31756 w 1574276"/>
                  <a:gd name="connsiteY8" fmla="*/ 153501 h 1039446"/>
                  <a:gd name="connsiteX9" fmla="*/ 73936 w 1574276"/>
                  <a:gd name="connsiteY9" fmla="*/ 95983 h 1039446"/>
                  <a:gd name="connsiteX10" fmla="*/ 151585 w 1574276"/>
                  <a:gd name="connsiteY10" fmla="*/ 127139 h 1039446"/>
                  <a:gd name="connsiteX11" fmla="*/ 151585 w 1574276"/>
                  <a:gd name="connsiteY11" fmla="*/ 173633 h 1039446"/>
                  <a:gd name="connsiteX12" fmla="*/ 124264 w 1574276"/>
                  <a:gd name="connsiteY12" fmla="*/ 281479 h 1039446"/>
                  <a:gd name="connsiteX13" fmla="*/ 238342 w 1574276"/>
                  <a:gd name="connsiteY13" fmla="*/ 713343 h 1039446"/>
                  <a:gd name="connsiteX14" fmla="*/ 612209 w 1574276"/>
                  <a:gd name="connsiteY14" fmla="*/ 918970 h 1039446"/>
                  <a:gd name="connsiteX15" fmla="*/ 1174927 w 1574276"/>
                  <a:gd name="connsiteY15" fmla="*/ 839404 h 1039446"/>
                  <a:gd name="connsiteX16" fmla="*/ 1440468 w 1574276"/>
                  <a:gd name="connsiteY16" fmla="*/ 476561 h 1039446"/>
                  <a:gd name="connsiteX17" fmla="*/ 1385826 w 1574276"/>
                  <a:gd name="connsiteY17" fmla="*/ 113718 h 1039446"/>
                  <a:gd name="connsiteX18" fmla="*/ 1371926 w 1574276"/>
                  <a:gd name="connsiteY18" fmla="*/ 89273 h 1039446"/>
                  <a:gd name="connsiteX19" fmla="*/ 1372405 w 1574276"/>
                  <a:gd name="connsiteY19" fmla="*/ 35589 h 1039446"/>
                  <a:gd name="connsiteX20" fmla="*/ 1403561 w 1574276"/>
                  <a:gd name="connsiteY20" fmla="*/ 5392 h 1039446"/>
                  <a:gd name="connsiteX21" fmla="*/ 1425250 w 1574276"/>
                  <a:gd name="connsiteY21" fmla="*/ 0 h 1039446"/>
                  <a:gd name="connsiteX0" fmla="*/ 1425250 w 1574276"/>
                  <a:gd name="connsiteY0" fmla="*/ 0 h 1032286"/>
                  <a:gd name="connsiteX1" fmla="*/ 1446220 w 1574276"/>
                  <a:gd name="connsiteY1" fmla="*/ 8268 h 1032286"/>
                  <a:gd name="connsiteX2" fmla="*/ 1500862 w 1574276"/>
                  <a:gd name="connsiteY2" fmla="*/ 77290 h 1032286"/>
                  <a:gd name="connsiteX3" fmla="*/ 1505655 w 1574276"/>
                  <a:gd name="connsiteY3" fmla="*/ 647198 h 1032286"/>
                  <a:gd name="connsiteX4" fmla="*/ 1166299 w 1574276"/>
                  <a:gd name="connsiteY4" fmla="*/ 969778 h 1032286"/>
                  <a:gd name="connsiteX5" fmla="*/ 929037 w 1574276"/>
                  <a:gd name="connsiteY5" fmla="*/ 1021544 h 1032286"/>
                  <a:gd name="connsiteX6" fmla="*/ 797750 w 1574276"/>
                  <a:gd name="connsiteY6" fmla="*/ 1032059 h 1032286"/>
                  <a:gd name="connsiteX7" fmla="*/ 13542 w 1574276"/>
                  <a:gd name="connsiteY7" fmla="*/ 491899 h 1032286"/>
                  <a:gd name="connsiteX8" fmla="*/ 31756 w 1574276"/>
                  <a:gd name="connsiteY8" fmla="*/ 153501 h 1032286"/>
                  <a:gd name="connsiteX9" fmla="*/ 73936 w 1574276"/>
                  <a:gd name="connsiteY9" fmla="*/ 95983 h 1032286"/>
                  <a:gd name="connsiteX10" fmla="*/ 151585 w 1574276"/>
                  <a:gd name="connsiteY10" fmla="*/ 127139 h 1032286"/>
                  <a:gd name="connsiteX11" fmla="*/ 151585 w 1574276"/>
                  <a:gd name="connsiteY11" fmla="*/ 173633 h 1032286"/>
                  <a:gd name="connsiteX12" fmla="*/ 124264 w 1574276"/>
                  <a:gd name="connsiteY12" fmla="*/ 281479 h 1032286"/>
                  <a:gd name="connsiteX13" fmla="*/ 238342 w 1574276"/>
                  <a:gd name="connsiteY13" fmla="*/ 713343 h 1032286"/>
                  <a:gd name="connsiteX14" fmla="*/ 612209 w 1574276"/>
                  <a:gd name="connsiteY14" fmla="*/ 918970 h 1032286"/>
                  <a:gd name="connsiteX15" fmla="*/ 1174927 w 1574276"/>
                  <a:gd name="connsiteY15" fmla="*/ 839404 h 1032286"/>
                  <a:gd name="connsiteX16" fmla="*/ 1440468 w 1574276"/>
                  <a:gd name="connsiteY16" fmla="*/ 476561 h 1032286"/>
                  <a:gd name="connsiteX17" fmla="*/ 1385826 w 1574276"/>
                  <a:gd name="connsiteY17" fmla="*/ 113718 h 1032286"/>
                  <a:gd name="connsiteX18" fmla="*/ 1371926 w 1574276"/>
                  <a:gd name="connsiteY18" fmla="*/ 89273 h 1032286"/>
                  <a:gd name="connsiteX19" fmla="*/ 1372405 w 1574276"/>
                  <a:gd name="connsiteY19" fmla="*/ 35589 h 1032286"/>
                  <a:gd name="connsiteX20" fmla="*/ 1403561 w 1574276"/>
                  <a:gd name="connsiteY20" fmla="*/ 5392 h 1032286"/>
                  <a:gd name="connsiteX21" fmla="*/ 1425250 w 1574276"/>
                  <a:gd name="connsiteY21" fmla="*/ 0 h 1032286"/>
                  <a:gd name="connsiteX0" fmla="*/ 1425250 w 1574276"/>
                  <a:gd name="connsiteY0" fmla="*/ 0 h 1032456"/>
                  <a:gd name="connsiteX1" fmla="*/ 1446220 w 1574276"/>
                  <a:gd name="connsiteY1" fmla="*/ 8268 h 1032456"/>
                  <a:gd name="connsiteX2" fmla="*/ 1500862 w 1574276"/>
                  <a:gd name="connsiteY2" fmla="*/ 77290 h 1032456"/>
                  <a:gd name="connsiteX3" fmla="*/ 1505655 w 1574276"/>
                  <a:gd name="connsiteY3" fmla="*/ 647198 h 1032456"/>
                  <a:gd name="connsiteX4" fmla="*/ 1166299 w 1574276"/>
                  <a:gd name="connsiteY4" fmla="*/ 969778 h 1032456"/>
                  <a:gd name="connsiteX5" fmla="*/ 929037 w 1574276"/>
                  <a:gd name="connsiteY5" fmla="*/ 1021544 h 1032456"/>
                  <a:gd name="connsiteX6" fmla="*/ 797750 w 1574276"/>
                  <a:gd name="connsiteY6" fmla="*/ 1032059 h 1032456"/>
                  <a:gd name="connsiteX7" fmla="*/ 13542 w 1574276"/>
                  <a:gd name="connsiteY7" fmla="*/ 491899 h 1032456"/>
                  <a:gd name="connsiteX8" fmla="*/ 31756 w 1574276"/>
                  <a:gd name="connsiteY8" fmla="*/ 153501 h 1032456"/>
                  <a:gd name="connsiteX9" fmla="*/ 73936 w 1574276"/>
                  <a:gd name="connsiteY9" fmla="*/ 95983 h 1032456"/>
                  <a:gd name="connsiteX10" fmla="*/ 151585 w 1574276"/>
                  <a:gd name="connsiteY10" fmla="*/ 127139 h 1032456"/>
                  <a:gd name="connsiteX11" fmla="*/ 151585 w 1574276"/>
                  <a:gd name="connsiteY11" fmla="*/ 173633 h 1032456"/>
                  <a:gd name="connsiteX12" fmla="*/ 124264 w 1574276"/>
                  <a:gd name="connsiteY12" fmla="*/ 281479 h 1032456"/>
                  <a:gd name="connsiteX13" fmla="*/ 238342 w 1574276"/>
                  <a:gd name="connsiteY13" fmla="*/ 713343 h 1032456"/>
                  <a:gd name="connsiteX14" fmla="*/ 612209 w 1574276"/>
                  <a:gd name="connsiteY14" fmla="*/ 918970 h 1032456"/>
                  <a:gd name="connsiteX15" fmla="*/ 1174927 w 1574276"/>
                  <a:gd name="connsiteY15" fmla="*/ 839404 h 1032456"/>
                  <a:gd name="connsiteX16" fmla="*/ 1440468 w 1574276"/>
                  <a:gd name="connsiteY16" fmla="*/ 476561 h 1032456"/>
                  <a:gd name="connsiteX17" fmla="*/ 1385826 w 1574276"/>
                  <a:gd name="connsiteY17" fmla="*/ 113718 h 1032456"/>
                  <a:gd name="connsiteX18" fmla="*/ 1371926 w 1574276"/>
                  <a:gd name="connsiteY18" fmla="*/ 89273 h 1032456"/>
                  <a:gd name="connsiteX19" fmla="*/ 1372405 w 1574276"/>
                  <a:gd name="connsiteY19" fmla="*/ 35589 h 1032456"/>
                  <a:gd name="connsiteX20" fmla="*/ 1403561 w 1574276"/>
                  <a:gd name="connsiteY20" fmla="*/ 5392 h 1032456"/>
                  <a:gd name="connsiteX21" fmla="*/ 1425250 w 1574276"/>
                  <a:gd name="connsiteY21" fmla="*/ 0 h 1032456"/>
                  <a:gd name="connsiteX0" fmla="*/ 1425250 w 1574276"/>
                  <a:gd name="connsiteY0" fmla="*/ 0 h 1032095"/>
                  <a:gd name="connsiteX1" fmla="*/ 1446220 w 1574276"/>
                  <a:gd name="connsiteY1" fmla="*/ 8268 h 1032095"/>
                  <a:gd name="connsiteX2" fmla="*/ 1500862 w 1574276"/>
                  <a:gd name="connsiteY2" fmla="*/ 77290 h 1032095"/>
                  <a:gd name="connsiteX3" fmla="*/ 1505655 w 1574276"/>
                  <a:gd name="connsiteY3" fmla="*/ 647198 h 1032095"/>
                  <a:gd name="connsiteX4" fmla="*/ 1166299 w 1574276"/>
                  <a:gd name="connsiteY4" fmla="*/ 969778 h 1032095"/>
                  <a:gd name="connsiteX5" fmla="*/ 929037 w 1574276"/>
                  <a:gd name="connsiteY5" fmla="*/ 1021544 h 1032095"/>
                  <a:gd name="connsiteX6" fmla="*/ 797750 w 1574276"/>
                  <a:gd name="connsiteY6" fmla="*/ 1032059 h 1032095"/>
                  <a:gd name="connsiteX7" fmla="*/ 13542 w 1574276"/>
                  <a:gd name="connsiteY7" fmla="*/ 491899 h 1032095"/>
                  <a:gd name="connsiteX8" fmla="*/ 31756 w 1574276"/>
                  <a:gd name="connsiteY8" fmla="*/ 153501 h 1032095"/>
                  <a:gd name="connsiteX9" fmla="*/ 73936 w 1574276"/>
                  <a:gd name="connsiteY9" fmla="*/ 95983 h 1032095"/>
                  <a:gd name="connsiteX10" fmla="*/ 151585 w 1574276"/>
                  <a:gd name="connsiteY10" fmla="*/ 127139 h 1032095"/>
                  <a:gd name="connsiteX11" fmla="*/ 151585 w 1574276"/>
                  <a:gd name="connsiteY11" fmla="*/ 173633 h 1032095"/>
                  <a:gd name="connsiteX12" fmla="*/ 124264 w 1574276"/>
                  <a:gd name="connsiteY12" fmla="*/ 281479 h 1032095"/>
                  <a:gd name="connsiteX13" fmla="*/ 238342 w 1574276"/>
                  <a:gd name="connsiteY13" fmla="*/ 713343 h 1032095"/>
                  <a:gd name="connsiteX14" fmla="*/ 612209 w 1574276"/>
                  <a:gd name="connsiteY14" fmla="*/ 918970 h 1032095"/>
                  <a:gd name="connsiteX15" fmla="*/ 1174927 w 1574276"/>
                  <a:gd name="connsiteY15" fmla="*/ 839404 h 1032095"/>
                  <a:gd name="connsiteX16" fmla="*/ 1440468 w 1574276"/>
                  <a:gd name="connsiteY16" fmla="*/ 476561 h 1032095"/>
                  <a:gd name="connsiteX17" fmla="*/ 1385826 w 1574276"/>
                  <a:gd name="connsiteY17" fmla="*/ 113718 h 1032095"/>
                  <a:gd name="connsiteX18" fmla="*/ 1371926 w 1574276"/>
                  <a:gd name="connsiteY18" fmla="*/ 89273 h 1032095"/>
                  <a:gd name="connsiteX19" fmla="*/ 1372405 w 1574276"/>
                  <a:gd name="connsiteY19" fmla="*/ 35589 h 1032095"/>
                  <a:gd name="connsiteX20" fmla="*/ 1403561 w 1574276"/>
                  <a:gd name="connsiteY20" fmla="*/ 5392 h 1032095"/>
                  <a:gd name="connsiteX21" fmla="*/ 1425250 w 1574276"/>
                  <a:gd name="connsiteY21" fmla="*/ 0 h 1032095"/>
                  <a:gd name="connsiteX0" fmla="*/ 1425250 w 1574276"/>
                  <a:gd name="connsiteY0" fmla="*/ 0 h 1034834"/>
                  <a:gd name="connsiteX1" fmla="*/ 1446220 w 1574276"/>
                  <a:gd name="connsiteY1" fmla="*/ 8268 h 1034834"/>
                  <a:gd name="connsiteX2" fmla="*/ 1500862 w 1574276"/>
                  <a:gd name="connsiteY2" fmla="*/ 77290 h 1034834"/>
                  <a:gd name="connsiteX3" fmla="*/ 1505655 w 1574276"/>
                  <a:gd name="connsiteY3" fmla="*/ 647198 h 1034834"/>
                  <a:gd name="connsiteX4" fmla="*/ 1166299 w 1574276"/>
                  <a:gd name="connsiteY4" fmla="*/ 969778 h 1034834"/>
                  <a:gd name="connsiteX5" fmla="*/ 929037 w 1574276"/>
                  <a:gd name="connsiteY5" fmla="*/ 1021544 h 1034834"/>
                  <a:gd name="connsiteX6" fmla="*/ 797750 w 1574276"/>
                  <a:gd name="connsiteY6" fmla="*/ 1032059 h 1034834"/>
                  <a:gd name="connsiteX7" fmla="*/ 13542 w 1574276"/>
                  <a:gd name="connsiteY7" fmla="*/ 491899 h 1034834"/>
                  <a:gd name="connsiteX8" fmla="*/ 31756 w 1574276"/>
                  <a:gd name="connsiteY8" fmla="*/ 153501 h 1034834"/>
                  <a:gd name="connsiteX9" fmla="*/ 73936 w 1574276"/>
                  <a:gd name="connsiteY9" fmla="*/ 95983 h 1034834"/>
                  <a:gd name="connsiteX10" fmla="*/ 151585 w 1574276"/>
                  <a:gd name="connsiteY10" fmla="*/ 127139 h 1034834"/>
                  <a:gd name="connsiteX11" fmla="*/ 151585 w 1574276"/>
                  <a:gd name="connsiteY11" fmla="*/ 173633 h 1034834"/>
                  <a:gd name="connsiteX12" fmla="*/ 124264 w 1574276"/>
                  <a:gd name="connsiteY12" fmla="*/ 281479 h 1034834"/>
                  <a:gd name="connsiteX13" fmla="*/ 238342 w 1574276"/>
                  <a:gd name="connsiteY13" fmla="*/ 713343 h 1034834"/>
                  <a:gd name="connsiteX14" fmla="*/ 612209 w 1574276"/>
                  <a:gd name="connsiteY14" fmla="*/ 918970 h 1034834"/>
                  <a:gd name="connsiteX15" fmla="*/ 1174927 w 1574276"/>
                  <a:gd name="connsiteY15" fmla="*/ 839404 h 1034834"/>
                  <a:gd name="connsiteX16" fmla="*/ 1440468 w 1574276"/>
                  <a:gd name="connsiteY16" fmla="*/ 476561 h 1034834"/>
                  <a:gd name="connsiteX17" fmla="*/ 1385826 w 1574276"/>
                  <a:gd name="connsiteY17" fmla="*/ 113718 h 1034834"/>
                  <a:gd name="connsiteX18" fmla="*/ 1371926 w 1574276"/>
                  <a:gd name="connsiteY18" fmla="*/ 89273 h 1034834"/>
                  <a:gd name="connsiteX19" fmla="*/ 1372405 w 1574276"/>
                  <a:gd name="connsiteY19" fmla="*/ 35589 h 1034834"/>
                  <a:gd name="connsiteX20" fmla="*/ 1403561 w 1574276"/>
                  <a:gd name="connsiteY20" fmla="*/ 5392 h 1034834"/>
                  <a:gd name="connsiteX21" fmla="*/ 1425250 w 1574276"/>
                  <a:gd name="connsiteY21" fmla="*/ 0 h 1034834"/>
                  <a:gd name="connsiteX0" fmla="*/ 1425250 w 1574276"/>
                  <a:gd name="connsiteY0" fmla="*/ 0 h 1033354"/>
                  <a:gd name="connsiteX1" fmla="*/ 1446220 w 1574276"/>
                  <a:gd name="connsiteY1" fmla="*/ 8268 h 1033354"/>
                  <a:gd name="connsiteX2" fmla="*/ 1500862 w 1574276"/>
                  <a:gd name="connsiteY2" fmla="*/ 77290 h 1033354"/>
                  <a:gd name="connsiteX3" fmla="*/ 1505655 w 1574276"/>
                  <a:gd name="connsiteY3" fmla="*/ 647198 h 1033354"/>
                  <a:gd name="connsiteX4" fmla="*/ 1166299 w 1574276"/>
                  <a:gd name="connsiteY4" fmla="*/ 969778 h 1033354"/>
                  <a:gd name="connsiteX5" fmla="*/ 929037 w 1574276"/>
                  <a:gd name="connsiteY5" fmla="*/ 1021544 h 1033354"/>
                  <a:gd name="connsiteX6" fmla="*/ 797750 w 1574276"/>
                  <a:gd name="connsiteY6" fmla="*/ 1032059 h 1033354"/>
                  <a:gd name="connsiteX7" fmla="*/ 13542 w 1574276"/>
                  <a:gd name="connsiteY7" fmla="*/ 491899 h 1033354"/>
                  <a:gd name="connsiteX8" fmla="*/ 31756 w 1574276"/>
                  <a:gd name="connsiteY8" fmla="*/ 153501 h 1033354"/>
                  <a:gd name="connsiteX9" fmla="*/ 73936 w 1574276"/>
                  <a:gd name="connsiteY9" fmla="*/ 95983 h 1033354"/>
                  <a:gd name="connsiteX10" fmla="*/ 151585 w 1574276"/>
                  <a:gd name="connsiteY10" fmla="*/ 127139 h 1033354"/>
                  <a:gd name="connsiteX11" fmla="*/ 151585 w 1574276"/>
                  <a:gd name="connsiteY11" fmla="*/ 173633 h 1033354"/>
                  <a:gd name="connsiteX12" fmla="*/ 124264 w 1574276"/>
                  <a:gd name="connsiteY12" fmla="*/ 281479 h 1033354"/>
                  <a:gd name="connsiteX13" fmla="*/ 238342 w 1574276"/>
                  <a:gd name="connsiteY13" fmla="*/ 713343 h 1033354"/>
                  <a:gd name="connsiteX14" fmla="*/ 612209 w 1574276"/>
                  <a:gd name="connsiteY14" fmla="*/ 918970 h 1033354"/>
                  <a:gd name="connsiteX15" fmla="*/ 1174927 w 1574276"/>
                  <a:gd name="connsiteY15" fmla="*/ 839404 h 1033354"/>
                  <a:gd name="connsiteX16" fmla="*/ 1440468 w 1574276"/>
                  <a:gd name="connsiteY16" fmla="*/ 476561 h 1033354"/>
                  <a:gd name="connsiteX17" fmla="*/ 1385826 w 1574276"/>
                  <a:gd name="connsiteY17" fmla="*/ 113718 h 1033354"/>
                  <a:gd name="connsiteX18" fmla="*/ 1371926 w 1574276"/>
                  <a:gd name="connsiteY18" fmla="*/ 89273 h 1033354"/>
                  <a:gd name="connsiteX19" fmla="*/ 1372405 w 1574276"/>
                  <a:gd name="connsiteY19" fmla="*/ 35589 h 1033354"/>
                  <a:gd name="connsiteX20" fmla="*/ 1403561 w 1574276"/>
                  <a:gd name="connsiteY20" fmla="*/ 5392 h 1033354"/>
                  <a:gd name="connsiteX21" fmla="*/ 1425250 w 1574276"/>
                  <a:gd name="connsiteY21" fmla="*/ 0 h 1033354"/>
                  <a:gd name="connsiteX0" fmla="*/ 1425250 w 1574276"/>
                  <a:gd name="connsiteY0" fmla="*/ 0 h 1033354"/>
                  <a:gd name="connsiteX1" fmla="*/ 1446220 w 1574276"/>
                  <a:gd name="connsiteY1" fmla="*/ 8268 h 1033354"/>
                  <a:gd name="connsiteX2" fmla="*/ 1500862 w 1574276"/>
                  <a:gd name="connsiteY2" fmla="*/ 77290 h 1033354"/>
                  <a:gd name="connsiteX3" fmla="*/ 1505655 w 1574276"/>
                  <a:gd name="connsiteY3" fmla="*/ 647198 h 1033354"/>
                  <a:gd name="connsiteX4" fmla="*/ 1166299 w 1574276"/>
                  <a:gd name="connsiteY4" fmla="*/ 969778 h 1033354"/>
                  <a:gd name="connsiteX5" fmla="*/ 929037 w 1574276"/>
                  <a:gd name="connsiteY5" fmla="*/ 1021544 h 1033354"/>
                  <a:gd name="connsiteX6" fmla="*/ 797750 w 1574276"/>
                  <a:gd name="connsiteY6" fmla="*/ 1032059 h 1033354"/>
                  <a:gd name="connsiteX7" fmla="*/ 13542 w 1574276"/>
                  <a:gd name="connsiteY7" fmla="*/ 491899 h 1033354"/>
                  <a:gd name="connsiteX8" fmla="*/ 31756 w 1574276"/>
                  <a:gd name="connsiteY8" fmla="*/ 153501 h 1033354"/>
                  <a:gd name="connsiteX9" fmla="*/ 73936 w 1574276"/>
                  <a:gd name="connsiteY9" fmla="*/ 95983 h 1033354"/>
                  <a:gd name="connsiteX10" fmla="*/ 151585 w 1574276"/>
                  <a:gd name="connsiteY10" fmla="*/ 127139 h 1033354"/>
                  <a:gd name="connsiteX11" fmla="*/ 151585 w 1574276"/>
                  <a:gd name="connsiteY11" fmla="*/ 173633 h 1033354"/>
                  <a:gd name="connsiteX12" fmla="*/ 124264 w 1574276"/>
                  <a:gd name="connsiteY12" fmla="*/ 281479 h 1033354"/>
                  <a:gd name="connsiteX13" fmla="*/ 238342 w 1574276"/>
                  <a:gd name="connsiteY13" fmla="*/ 713343 h 1033354"/>
                  <a:gd name="connsiteX14" fmla="*/ 612209 w 1574276"/>
                  <a:gd name="connsiteY14" fmla="*/ 918970 h 1033354"/>
                  <a:gd name="connsiteX15" fmla="*/ 1174927 w 1574276"/>
                  <a:gd name="connsiteY15" fmla="*/ 839404 h 1033354"/>
                  <a:gd name="connsiteX16" fmla="*/ 1440468 w 1574276"/>
                  <a:gd name="connsiteY16" fmla="*/ 476561 h 1033354"/>
                  <a:gd name="connsiteX17" fmla="*/ 1385826 w 1574276"/>
                  <a:gd name="connsiteY17" fmla="*/ 113718 h 1033354"/>
                  <a:gd name="connsiteX18" fmla="*/ 1371926 w 1574276"/>
                  <a:gd name="connsiteY18" fmla="*/ 89273 h 1033354"/>
                  <a:gd name="connsiteX19" fmla="*/ 1372405 w 1574276"/>
                  <a:gd name="connsiteY19" fmla="*/ 35589 h 1033354"/>
                  <a:gd name="connsiteX20" fmla="*/ 1403561 w 1574276"/>
                  <a:gd name="connsiteY20" fmla="*/ 5392 h 1033354"/>
                  <a:gd name="connsiteX21" fmla="*/ 1425250 w 1574276"/>
                  <a:gd name="connsiteY21" fmla="*/ 0 h 103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74276" h="1033354">
                    <a:moveTo>
                      <a:pt x="1425250" y="0"/>
                    </a:moveTo>
                    <a:cubicBezTo>
                      <a:pt x="1432440" y="0"/>
                      <a:pt x="1439510" y="2277"/>
                      <a:pt x="1446220" y="8268"/>
                    </a:cubicBezTo>
                    <a:cubicBezTo>
                      <a:pt x="1476417" y="21689"/>
                      <a:pt x="1487441" y="50927"/>
                      <a:pt x="1500862" y="77290"/>
                    </a:cubicBezTo>
                    <a:cubicBezTo>
                      <a:pt x="1597205" y="266141"/>
                      <a:pt x="1598643" y="456909"/>
                      <a:pt x="1505655" y="647198"/>
                    </a:cubicBezTo>
                    <a:cubicBezTo>
                      <a:pt x="1433279" y="795786"/>
                      <a:pt x="1317284" y="900277"/>
                      <a:pt x="1166299" y="969778"/>
                    </a:cubicBezTo>
                    <a:cubicBezTo>
                      <a:pt x="1080981" y="1003330"/>
                      <a:pt x="999987" y="1013545"/>
                      <a:pt x="929037" y="1021544"/>
                    </a:cubicBezTo>
                    <a:cubicBezTo>
                      <a:pt x="858087" y="1029543"/>
                      <a:pt x="854856" y="1029686"/>
                      <a:pt x="797750" y="1032059"/>
                    </a:cubicBezTo>
                    <a:cubicBezTo>
                      <a:pt x="371206" y="1049784"/>
                      <a:pt x="87357" y="886377"/>
                      <a:pt x="13542" y="491899"/>
                    </a:cubicBezTo>
                    <a:cubicBezTo>
                      <a:pt x="-8027" y="377342"/>
                      <a:pt x="-5151" y="264703"/>
                      <a:pt x="31756" y="153501"/>
                    </a:cubicBezTo>
                    <a:cubicBezTo>
                      <a:pt x="39425" y="130015"/>
                      <a:pt x="47573" y="106049"/>
                      <a:pt x="73936" y="95983"/>
                    </a:cubicBezTo>
                    <a:cubicBezTo>
                      <a:pt x="110843" y="81124"/>
                      <a:pt x="131454" y="89273"/>
                      <a:pt x="151585" y="127139"/>
                    </a:cubicBezTo>
                    <a:cubicBezTo>
                      <a:pt x="158775" y="142477"/>
                      <a:pt x="157337" y="157815"/>
                      <a:pt x="151585" y="173633"/>
                    </a:cubicBezTo>
                    <a:cubicBezTo>
                      <a:pt x="139123" y="208623"/>
                      <a:pt x="128578" y="244092"/>
                      <a:pt x="124264" y="281479"/>
                    </a:cubicBezTo>
                    <a:cubicBezTo>
                      <a:pt x="103654" y="441091"/>
                      <a:pt x="139123" y="586324"/>
                      <a:pt x="238342" y="713343"/>
                    </a:cubicBezTo>
                    <a:cubicBezTo>
                      <a:pt x="332767" y="834611"/>
                      <a:pt x="460745" y="899318"/>
                      <a:pt x="612209" y="918970"/>
                    </a:cubicBezTo>
                    <a:cubicBezTo>
                      <a:pt x="687941" y="928557"/>
                      <a:pt x="1002373" y="925681"/>
                      <a:pt x="1174927" y="839404"/>
                    </a:cubicBezTo>
                    <a:cubicBezTo>
                      <a:pt x="1303863" y="754085"/>
                      <a:pt x="1405478" y="630422"/>
                      <a:pt x="1440468" y="476561"/>
                    </a:cubicBezTo>
                    <a:cubicBezTo>
                      <a:pt x="1469707" y="349062"/>
                      <a:pt x="1451013" y="227316"/>
                      <a:pt x="1385826" y="113718"/>
                    </a:cubicBezTo>
                    <a:cubicBezTo>
                      <a:pt x="1381033" y="105570"/>
                      <a:pt x="1376240" y="97421"/>
                      <a:pt x="1371926" y="89273"/>
                    </a:cubicBezTo>
                    <a:cubicBezTo>
                      <a:pt x="1362819" y="71059"/>
                      <a:pt x="1361860" y="53324"/>
                      <a:pt x="1372405" y="35589"/>
                    </a:cubicBezTo>
                    <a:cubicBezTo>
                      <a:pt x="1381033" y="23606"/>
                      <a:pt x="1389661" y="11623"/>
                      <a:pt x="1403561" y="5392"/>
                    </a:cubicBezTo>
                    <a:cubicBezTo>
                      <a:pt x="1410751" y="2277"/>
                      <a:pt x="1418060" y="0"/>
                      <a:pt x="1425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8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53436A4-64B4-E675-A6DF-05A5E3601308}"/>
                  </a:ext>
                </a:extLst>
              </p:cNvPr>
              <p:cNvSpPr/>
              <p:nvPr/>
            </p:nvSpPr>
            <p:spPr>
              <a:xfrm>
                <a:off x="1216471" y="833264"/>
                <a:ext cx="791095" cy="921011"/>
              </a:xfrm>
              <a:custGeom>
                <a:avLst/>
                <a:gdLst>
                  <a:gd name="connsiteX0" fmla="*/ 792790 w 790872"/>
                  <a:gd name="connsiteY0" fmla="*/ 894885 h 920288"/>
                  <a:gd name="connsiteX1" fmla="*/ 722331 w 790872"/>
                  <a:gd name="connsiteY1" fmla="*/ 923644 h 920288"/>
                  <a:gd name="connsiteX2" fmla="*/ 707951 w 790872"/>
                  <a:gd name="connsiteY2" fmla="*/ 904471 h 920288"/>
                  <a:gd name="connsiteX3" fmla="*/ 583329 w 790872"/>
                  <a:gd name="connsiteY3" fmla="*/ 645161 h 920288"/>
                  <a:gd name="connsiteX4" fmla="*/ 425154 w 790872"/>
                  <a:gd name="connsiteY4" fmla="*/ 363322 h 920288"/>
                  <a:gd name="connsiteX5" fmla="*/ 307721 w 790872"/>
                  <a:gd name="connsiteY5" fmla="*/ 220006 h 920288"/>
                  <a:gd name="connsiteX6" fmla="*/ 15817 w 790872"/>
                  <a:gd name="connsiteY6" fmla="*/ 65187 h 920288"/>
                  <a:gd name="connsiteX7" fmla="*/ 0 w 790872"/>
                  <a:gd name="connsiteY7" fmla="*/ 58956 h 920288"/>
                  <a:gd name="connsiteX8" fmla="*/ 46973 w 790872"/>
                  <a:gd name="connsiteY8" fmla="*/ 38345 h 920288"/>
                  <a:gd name="connsiteX9" fmla="*/ 70939 w 790872"/>
                  <a:gd name="connsiteY9" fmla="*/ 10066 h 920288"/>
                  <a:gd name="connsiteX10" fmla="*/ 78129 w 790872"/>
                  <a:gd name="connsiteY10" fmla="*/ 0 h 920288"/>
                  <a:gd name="connsiteX11" fmla="*/ 79087 w 790872"/>
                  <a:gd name="connsiteY11" fmla="*/ 33552 h 920288"/>
                  <a:gd name="connsiteX12" fmla="*/ 107846 w 790872"/>
                  <a:gd name="connsiteY12" fmla="*/ 63749 h 920288"/>
                  <a:gd name="connsiteX13" fmla="*/ 234386 w 790872"/>
                  <a:gd name="connsiteY13" fmla="*/ 57039 h 920288"/>
                  <a:gd name="connsiteX14" fmla="*/ 249724 w 790872"/>
                  <a:gd name="connsiteY14" fmla="*/ 72377 h 920288"/>
                  <a:gd name="connsiteX15" fmla="*/ 464458 w 790872"/>
                  <a:gd name="connsiteY15" fmla="*/ 278962 h 920288"/>
                  <a:gd name="connsiteX16" fmla="*/ 621674 w 790872"/>
                  <a:gd name="connsiteY16" fmla="*/ 544504 h 920288"/>
                  <a:gd name="connsiteX17" fmla="*/ 784162 w 790872"/>
                  <a:gd name="connsiteY17" fmla="*/ 869481 h 920288"/>
                  <a:gd name="connsiteX18" fmla="*/ 792790 w 790872"/>
                  <a:gd name="connsiteY18" fmla="*/ 894885 h 92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872" h="920288">
                    <a:moveTo>
                      <a:pt x="792790" y="894885"/>
                    </a:moveTo>
                    <a:cubicBezTo>
                      <a:pt x="760676" y="883860"/>
                      <a:pt x="739586" y="898240"/>
                      <a:pt x="722331" y="923644"/>
                    </a:cubicBezTo>
                    <a:cubicBezTo>
                      <a:pt x="713224" y="920768"/>
                      <a:pt x="711306" y="911661"/>
                      <a:pt x="707951" y="904471"/>
                    </a:cubicBezTo>
                    <a:cubicBezTo>
                      <a:pt x="668647" y="816756"/>
                      <a:pt x="626946" y="730479"/>
                      <a:pt x="583329" y="645161"/>
                    </a:cubicBezTo>
                    <a:cubicBezTo>
                      <a:pt x="533959" y="549297"/>
                      <a:pt x="485548" y="452954"/>
                      <a:pt x="425154" y="363322"/>
                    </a:cubicBezTo>
                    <a:cubicBezTo>
                      <a:pt x="390164" y="312035"/>
                      <a:pt x="352777" y="262666"/>
                      <a:pt x="307721" y="220006"/>
                    </a:cubicBezTo>
                    <a:cubicBezTo>
                      <a:pt x="224800" y="141398"/>
                      <a:pt x="130374" y="84360"/>
                      <a:pt x="15817" y="65187"/>
                    </a:cubicBezTo>
                    <a:cubicBezTo>
                      <a:pt x="10066" y="64228"/>
                      <a:pt x="3835" y="65187"/>
                      <a:pt x="0" y="58956"/>
                    </a:cubicBezTo>
                    <a:cubicBezTo>
                      <a:pt x="12942" y="45535"/>
                      <a:pt x="30676" y="43139"/>
                      <a:pt x="46973" y="38345"/>
                    </a:cubicBezTo>
                    <a:cubicBezTo>
                      <a:pt x="61832" y="33552"/>
                      <a:pt x="72856" y="28280"/>
                      <a:pt x="70939" y="10066"/>
                    </a:cubicBezTo>
                    <a:cubicBezTo>
                      <a:pt x="70460" y="6231"/>
                      <a:pt x="71418" y="479"/>
                      <a:pt x="78129" y="0"/>
                    </a:cubicBezTo>
                    <a:cubicBezTo>
                      <a:pt x="79087" y="11024"/>
                      <a:pt x="80046" y="22049"/>
                      <a:pt x="79087" y="33552"/>
                    </a:cubicBezTo>
                    <a:cubicBezTo>
                      <a:pt x="77170" y="57518"/>
                      <a:pt x="83880" y="64708"/>
                      <a:pt x="107846" y="63749"/>
                    </a:cubicBezTo>
                    <a:cubicBezTo>
                      <a:pt x="150026" y="61832"/>
                      <a:pt x="192206" y="59435"/>
                      <a:pt x="234386" y="57039"/>
                    </a:cubicBezTo>
                    <a:cubicBezTo>
                      <a:pt x="233907" y="67104"/>
                      <a:pt x="243972" y="68542"/>
                      <a:pt x="249724" y="72377"/>
                    </a:cubicBezTo>
                    <a:cubicBezTo>
                      <a:pt x="335042" y="127498"/>
                      <a:pt x="404064" y="198437"/>
                      <a:pt x="464458" y="278962"/>
                    </a:cubicBezTo>
                    <a:cubicBezTo>
                      <a:pt x="526290" y="361884"/>
                      <a:pt x="573742" y="453434"/>
                      <a:pt x="621674" y="544504"/>
                    </a:cubicBezTo>
                    <a:cubicBezTo>
                      <a:pt x="677754" y="651871"/>
                      <a:pt x="731437" y="760676"/>
                      <a:pt x="784162" y="869481"/>
                    </a:cubicBezTo>
                    <a:cubicBezTo>
                      <a:pt x="787518" y="878108"/>
                      <a:pt x="793269" y="885778"/>
                      <a:pt x="792790" y="8948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14466E4-EC43-A448-02F1-8A8A5D29D022}"/>
                  </a:ext>
                </a:extLst>
              </p:cNvPr>
              <p:cNvSpPr/>
              <p:nvPr/>
            </p:nvSpPr>
            <p:spPr>
              <a:xfrm>
                <a:off x="638241" y="791977"/>
                <a:ext cx="656069" cy="1055986"/>
              </a:xfrm>
              <a:custGeom>
                <a:avLst/>
                <a:gdLst>
                  <a:gd name="connsiteX0" fmla="*/ 657143 w 656664"/>
                  <a:gd name="connsiteY0" fmla="*/ 42180 h 1054497"/>
                  <a:gd name="connsiteX1" fmla="*/ 654747 w 656664"/>
                  <a:gd name="connsiteY1" fmla="*/ 46494 h 1054497"/>
                  <a:gd name="connsiteX2" fmla="*/ 622633 w 656664"/>
                  <a:gd name="connsiteY2" fmla="*/ 86756 h 1054497"/>
                  <a:gd name="connsiteX3" fmla="*/ 579973 w 656664"/>
                  <a:gd name="connsiteY3" fmla="*/ 102094 h 1054497"/>
                  <a:gd name="connsiteX4" fmla="*/ 535397 w 656664"/>
                  <a:gd name="connsiteY4" fmla="*/ 132291 h 1054497"/>
                  <a:gd name="connsiteX5" fmla="*/ 389685 w 656664"/>
                  <a:gd name="connsiteY5" fmla="*/ 256435 h 1054497"/>
                  <a:gd name="connsiteX6" fmla="*/ 228634 w 656664"/>
                  <a:gd name="connsiteY6" fmla="*/ 555049 h 1054497"/>
                  <a:gd name="connsiteX7" fmla="*/ 92029 w 656664"/>
                  <a:gd name="connsiteY7" fmla="*/ 996979 h 1054497"/>
                  <a:gd name="connsiteX8" fmla="*/ 74294 w 656664"/>
                  <a:gd name="connsiteY8" fmla="*/ 1057373 h 1054497"/>
                  <a:gd name="connsiteX9" fmla="*/ 0 w 656664"/>
                  <a:gd name="connsiteY9" fmla="*/ 1025259 h 1054497"/>
                  <a:gd name="connsiteX10" fmla="*/ 9107 w 656664"/>
                  <a:gd name="connsiteY10" fmla="*/ 1009441 h 1054497"/>
                  <a:gd name="connsiteX11" fmla="*/ 130854 w 656664"/>
                  <a:gd name="connsiteY11" fmla="*/ 601063 h 1054497"/>
                  <a:gd name="connsiteX12" fmla="*/ 286152 w 656664"/>
                  <a:gd name="connsiteY12" fmla="*/ 266500 h 1054497"/>
                  <a:gd name="connsiteX13" fmla="*/ 382495 w 656664"/>
                  <a:gd name="connsiteY13" fmla="*/ 153381 h 1054497"/>
                  <a:gd name="connsiteX14" fmla="*/ 363802 w 656664"/>
                  <a:gd name="connsiteY14" fmla="*/ 151464 h 1054497"/>
                  <a:gd name="connsiteX15" fmla="*/ 366198 w 656664"/>
                  <a:gd name="connsiteY15" fmla="*/ 147150 h 1054497"/>
                  <a:gd name="connsiteX16" fmla="*/ 416047 w 656664"/>
                  <a:gd name="connsiteY16" fmla="*/ 115995 h 1054497"/>
                  <a:gd name="connsiteX17" fmla="*/ 546421 w 656664"/>
                  <a:gd name="connsiteY17" fmla="*/ 32594 h 1054497"/>
                  <a:gd name="connsiteX18" fmla="*/ 551694 w 656664"/>
                  <a:gd name="connsiteY18" fmla="*/ 32114 h 1054497"/>
                  <a:gd name="connsiteX19" fmla="*/ 654747 w 656664"/>
                  <a:gd name="connsiteY19" fmla="*/ 0 h 1054497"/>
                  <a:gd name="connsiteX20" fmla="*/ 657143 w 656664"/>
                  <a:gd name="connsiteY20" fmla="*/ 42180 h 105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56664" h="1054497">
                    <a:moveTo>
                      <a:pt x="657143" y="42180"/>
                    </a:moveTo>
                    <a:cubicBezTo>
                      <a:pt x="656185" y="43618"/>
                      <a:pt x="654267" y="45535"/>
                      <a:pt x="654747" y="46494"/>
                    </a:cubicBezTo>
                    <a:cubicBezTo>
                      <a:pt x="660019" y="72856"/>
                      <a:pt x="645640" y="81963"/>
                      <a:pt x="622633" y="86756"/>
                    </a:cubicBezTo>
                    <a:cubicBezTo>
                      <a:pt x="608253" y="89632"/>
                      <a:pt x="594353" y="96822"/>
                      <a:pt x="579973" y="102094"/>
                    </a:cubicBezTo>
                    <a:cubicBezTo>
                      <a:pt x="569428" y="118391"/>
                      <a:pt x="551214" y="123664"/>
                      <a:pt x="535397" y="132291"/>
                    </a:cubicBezTo>
                    <a:cubicBezTo>
                      <a:pt x="477879" y="163447"/>
                      <a:pt x="431385" y="206106"/>
                      <a:pt x="389685" y="256435"/>
                    </a:cubicBezTo>
                    <a:cubicBezTo>
                      <a:pt x="315870" y="345108"/>
                      <a:pt x="266979" y="447203"/>
                      <a:pt x="228634" y="555049"/>
                    </a:cubicBezTo>
                    <a:cubicBezTo>
                      <a:pt x="176389" y="700282"/>
                      <a:pt x="132291" y="847912"/>
                      <a:pt x="92029" y="996979"/>
                    </a:cubicBezTo>
                    <a:cubicBezTo>
                      <a:pt x="86756" y="1017110"/>
                      <a:pt x="83880" y="1038200"/>
                      <a:pt x="74294" y="1057373"/>
                    </a:cubicBezTo>
                    <a:cubicBezTo>
                      <a:pt x="58477" y="1026217"/>
                      <a:pt x="33552" y="1016152"/>
                      <a:pt x="0" y="1025259"/>
                    </a:cubicBezTo>
                    <a:cubicBezTo>
                      <a:pt x="6231" y="1021904"/>
                      <a:pt x="7190" y="1015672"/>
                      <a:pt x="9107" y="1009441"/>
                    </a:cubicBezTo>
                    <a:cubicBezTo>
                      <a:pt x="46014" y="872357"/>
                      <a:pt x="85318" y="735751"/>
                      <a:pt x="130854" y="601063"/>
                    </a:cubicBezTo>
                    <a:cubicBezTo>
                      <a:pt x="170637" y="484110"/>
                      <a:pt x="215693" y="369074"/>
                      <a:pt x="286152" y="266500"/>
                    </a:cubicBezTo>
                    <a:cubicBezTo>
                      <a:pt x="313953" y="226238"/>
                      <a:pt x="345108" y="189330"/>
                      <a:pt x="382495" y="153381"/>
                    </a:cubicBezTo>
                    <a:cubicBezTo>
                      <a:pt x="374826" y="152423"/>
                      <a:pt x="369074" y="151943"/>
                      <a:pt x="363802" y="151464"/>
                    </a:cubicBezTo>
                    <a:cubicBezTo>
                      <a:pt x="363802" y="149547"/>
                      <a:pt x="364760" y="147150"/>
                      <a:pt x="366198" y="147150"/>
                    </a:cubicBezTo>
                    <a:cubicBezTo>
                      <a:pt x="387767" y="144274"/>
                      <a:pt x="400709" y="128457"/>
                      <a:pt x="416047" y="115995"/>
                    </a:cubicBezTo>
                    <a:cubicBezTo>
                      <a:pt x="455830" y="82443"/>
                      <a:pt x="500886" y="57039"/>
                      <a:pt x="546421" y="32594"/>
                    </a:cubicBezTo>
                    <a:cubicBezTo>
                      <a:pt x="547859" y="31635"/>
                      <a:pt x="549776" y="31635"/>
                      <a:pt x="551694" y="32114"/>
                    </a:cubicBezTo>
                    <a:cubicBezTo>
                      <a:pt x="587163" y="24924"/>
                      <a:pt x="621195" y="12462"/>
                      <a:pt x="654747" y="0"/>
                    </a:cubicBezTo>
                    <a:cubicBezTo>
                      <a:pt x="658102" y="13421"/>
                      <a:pt x="657623" y="27800"/>
                      <a:pt x="657143" y="4218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35EB10F-21B5-639B-EBF0-DACAFFF13987}"/>
                  </a:ext>
                </a:extLst>
              </p:cNvPr>
              <p:cNvSpPr/>
              <p:nvPr/>
            </p:nvSpPr>
            <p:spPr>
              <a:xfrm>
                <a:off x="916237" y="780861"/>
                <a:ext cx="273230" cy="168323"/>
              </a:xfrm>
              <a:custGeom>
                <a:avLst/>
                <a:gdLst>
                  <a:gd name="connsiteX0" fmla="*/ 273564 w 273210"/>
                  <a:gd name="connsiteY0" fmla="*/ 42950 h 167760"/>
                  <a:gd name="connsiteX1" fmla="*/ 258226 w 273210"/>
                  <a:gd name="connsiteY1" fmla="*/ 54454 h 167760"/>
                  <a:gd name="connsiteX2" fmla="*/ 120662 w 273210"/>
                  <a:gd name="connsiteY2" fmla="*/ 148400 h 167760"/>
                  <a:gd name="connsiteX3" fmla="*/ 85672 w 273210"/>
                  <a:gd name="connsiteY3" fmla="*/ 162779 h 167760"/>
                  <a:gd name="connsiteX4" fmla="*/ 36302 w 273210"/>
                  <a:gd name="connsiteY4" fmla="*/ 167573 h 167760"/>
                  <a:gd name="connsiteX5" fmla="*/ 11377 w 273210"/>
                  <a:gd name="connsiteY5" fmla="*/ 147441 h 167760"/>
                  <a:gd name="connsiteX6" fmla="*/ 353 w 273210"/>
                  <a:gd name="connsiteY6" fmla="*/ 51099 h 167760"/>
                  <a:gd name="connsiteX7" fmla="*/ 20964 w 273210"/>
                  <a:gd name="connsiteY7" fmla="*/ 25216 h 167760"/>
                  <a:gd name="connsiteX8" fmla="*/ 236656 w 273210"/>
                  <a:gd name="connsiteY8" fmla="*/ 770 h 167760"/>
                  <a:gd name="connsiteX9" fmla="*/ 269250 w 273210"/>
                  <a:gd name="connsiteY9" fmla="*/ 28571 h 167760"/>
                  <a:gd name="connsiteX10" fmla="*/ 273564 w 273210"/>
                  <a:gd name="connsiteY10" fmla="*/ 42950 h 1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210" h="167760">
                    <a:moveTo>
                      <a:pt x="273564" y="42950"/>
                    </a:moveTo>
                    <a:cubicBezTo>
                      <a:pt x="269729" y="48223"/>
                      <a:pt x="264457" y="51578"/>
                      <a:pt x="258226" y="54454"/>
                    </a:cubicBezTo>
                    <a:cubicBezTo>
                      <a:pt x="207897" y="78899"/>
                      <a:pt x="161404" y="110055"/>
                      <a:pt x="120662" y="148400"/>
                    </a:cubicBezTo>
                    <a:cubicBezTo>
                      <a:pt x="110117" y="157986"/>
                      <a:pt x="97655" y="158466"/>
                      <a:pt x="85672" y="162779"/>
                    </a:cubicBezTo>
                    <a:cubicBezTo>
                      <a:pt x="69375" y="164217"/>
                      <a:pt x="52599" y="165655"/>
                      <a:pt x="36302" y="167573"/>
                    </a:cubicBezTo>
                    <a:cubicBezTo>
                      <a:pt x="20964" y="169011"/>
                      <a:pt x="13295" y="163259"/>
                      <a:pt x="11377" y="147441"/>
                    </a:cubicBezTo>
                    <a:cubicBezTo>
                      <a:pt x="8022" y="115327"/>
                      <a:pt x="4667" y="83213"/>
                      <a:pt x="353" y="51099"/>
                    </a:cubicBezTo>
                    <a:cubicBezTo>
                      <a:pt x="-1564" y="34802"/>
                      <a:pt x="4188" y="27133"/>
                      <a:pt x="20964" y="25216"/>
                    </a:cubicBezTo>
                    <a:cubicBezTo>
                      <a:pt x="92861" y="17546"/>
                      <a:pt x="164759" y="8919"/>
                      <a:pt x="236656" y="770"/>
                    </a:cubicBezTo>
                    <a:cubicBezTo>
                      <a:pt x="263019" y="-2106"/>
                      <a:pt x="267812" y="2208"/>
                      <a:pt x="269250" y="28571"/>
                    </a:cubicBezTo>
                    <a:cubicBezTo>
                      <a:pt x="270209" y="32885"/>
                      <a:pt x="269729" y="38157"/>
                      <a:pt x="273564" y="4295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8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38" name="Arrow: Bent 37">
              <a:extLst>
                <a:ext uri="{FF2B5EF4-FFF2-40B4-BE49-F238E27FC236}">
                  <a16:creationId xmlns:a16="http://schemas.microsoft.com/office/drawing/2014/main" id="{3A5110AE-CC1E-D505-66E4-82B210AABDC0}"/>
                </a:ext>
              </a:extLst>
            </p:cNvPr>
            <p:cNvSpPr/>
            <p:nvPr/>
          </p:nvSpPr>
          <p:spPr bwMode="auto">
            <a:xfrm rot="5400000" flipH="1">
              <a:off x="6412911" y="1394288"/>
              <a:ext cx="565266" cy="9441282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Arrow: Bent 38">
              <a:extLst>
                <a:ext uri="{FF2B5EF4-FFF2-40B4-BE49-F238E27FC236}">
                  <a16:creationId xmlns:a16="http://schemas.microsoft.com/office/drawing/2014/main" id="{4DB07EB5-8377-BE37-B5CB-71EF276C6B2C}"/>
                </a:ext>
              </a:extLst>
            </p:cNvPr>
            <p:cNvSpPr/>
            <p:nvPr/>
          </p:nvSpPr>
          <p:spPr bwMode="auto">
            <a:xfrm rot="16200000">
              <a:off x="5500058" y="-1530550"/>
              <a:ext cx="565266" cy="8679249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rrow: Bent 39">
              <a:extLst>
                <a:ext uri="{FF2B5EF4-FFF2-40B4-BE49-F238E27FC236}">
                  <a16:creationId xmlns:a16="http://schemas.microsoft.com/office/drawing/2014/main" id="{74B51CE6-30F3-2835-4CBE-2A9A47083646}"/>
                </a:ext>
              </a:extLst>
            </p:cNvPr>
            <p:cNvSpPr/>
            <p:nvPr/>
          </p:nvSpPr>
          <p:spPr bwMode="auto">
            <a:xfrm rot="5400000">
              <a:off x="10480267" y="2581327"/>
              <a:ext cx="566854" cy="130180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9A0E6B4-A663-649E-FF14-AB27DB62CB8B}"/>
                </a:ext>
              </a:extLst>
            </p:cNvPr>
            <p:cNvSpPr/>
            <p:nvPr/>
          </p:nvSpPr>
          <p:spPr bwMode="auto">
            <a:xfrm>
              <a:off x="11173287" y="3458497"/>
              <a:ext cx="144468" cy="237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F64D03-3B1F-3948-C7D9-3D9832A1D9D3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031827" y="5759350"/>
              <a:ext cx="727224" cy="1158927"/>
            </a:xfrm>
            <a:custGeom>
              <a:avLst/>
              <a:gdLst>
                <a:gd name="connsiteX0" fmla="*/ 535055 w 1065905"/>
                <a:gd name="connsiteY0" fmla="*/ 156808 h 1697595"/>
                <a:gd name="connsiteX1" fmla="*/ 623457 w 1065905"/>
                <a:gd name="connsiteY1" fmla="*/ 310223 h 1697595"/>
                <a:gd name="connsiteX2" fmla="*/ 535055 w 1065905"/>
                <a:gd name="connsiteY2" fmla="*/ 463638 h 1697595"/>
                <a:gd name="connsiteX3" fmla="*/ 446652 w 1065905"/>
                <a:gd name="connsiteY3" fmla="*/ 310223 h 1697595"/>
                <a:gd name="connsiteX4" fmla="*/ 535055 w 1065905"/>
                <a:gd name="connsiteY4" fmla="*/ 156808 h 1697595"/>
                <a:gd name="connsiteX5" fmla="*/ 411386 w 1065905"/>
                <a:gd name="connsiteY5" fmla="*/ 0 h 1697595"/>
                <a:gd name="connsiteX6" fmla="*/ 411386 w 1065905"/>
                <a:gd name="connsiteY6" fmla="*/ 615052 h 1697595"/>
                <a:gd name="connsiteX7" fmla="*/ 488157 w 1065905"/>
                <a:gd name="connsiteY7" fmla="*/ 716376 h 1697595"/>
                <a:gd name="connsiteX8" fmla="*/ 488157 w 1065905"/>
                <a:gd name="connsiteY8" fmla="*/ 931518 h 1697595"/>
                <a:gd name="connsiteX9" fmla="*/ 534818 w 1065905"/>
                <a:gd name="connsiteY9" fmla="*/ 978179 h 1697595"/>
                <a:gd name="connsiteX10" fmla="*/ 581479 w 1065905"/>
                <a:gd name="connsiteY10" fmla="*/ 931518 h 1697595"/>
                <a:gd name="connsiteX11" fmla="*/ 581479 w 1065905"/>
                <a:gd name="connsiteY11" fmla="*/ 716523 h 1697595"/>
                <a:gd name="connsiteX12" fmla="*/ 658724 w 1065905"/>
                <a:gd name="connsiteY12" fmla="*/ 615052 h 1697595"/>
                <a:gd name="connsiteX13" fmla="*/ 658724 w 1065905"/>
                <a:gd name="connsiteY13" fmla="*/ 641 h 1697595"/>
                <a:gd name="connsiteX14" fmla="*/ 1065904 w 1065905"/>
                <a:gd name="connsiteY14" fmla="*/ 465924 h 1697595"/>
                <a:gd name="connsiteX15" fmla="*/ 1065904 w 1065905"/>
                <a:gd name="connsiteY15" fmla="*/ 760441 h 1697595"/>
                <a:gd name="connsiteX16" fmla="*/ 1065905 w 1065905"/>
                <a:gd name="connsiteY16" fmla="*/ 760441 h 1697595"/>
                <a:gd name="connsiteX17" fmla="*/ 1065905 w 1065905"/>
                <a:gd name="connsiteY17" fmla="*/ 1229018 h 1697595"/>
                <a:gd name="connsiteX18" fmla="*/ 597327 w 1065905"/>
                <a:gd name="connsiteY18" fmla="*/ 1697595 h 1697595"/>
                <a:gd name="connsiteX19" fmla="*/ 468579 w 1065905"/>
                <a:gd name="connsiteY19" fmla="*/ 1697595 h 1697595"/>
                <a:gd name="connsiteX20" fmla="*/ 1 w 1065905"/>
                <a:gd name="connsiteY20" fmla="*/ 1229018 h 1697595"/>
                <a:gd name="connsiteX21" fmla="*/ 1 w 1065905"/>
                <a:gd name="connsiteY21" fmla="*/ 767827 h 1697595"/>
                <a:gd name="connsiteX22" fmla="*/ 0 w 1065905"/>
                <a:gd name="connsiteY22" fmla="*/ 767827 h 1697595"/>
                <a:gd name="connsiteX23" fmla="*/ 0 w 1065905"/>
                <a:gd name="connsiteY23" fmla="*/ 465924 h 1697595"/>
                <a:gd name="connsiteX24" fmla="*/ 411386 w 1065905"/>
                <a:gd name="connsiteY24" fmla="*/ 0 h 169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5905" h="1697595">
                  <a:moveTo>
                    <a:pt x="535055" y="156808"/>
                  </a:moveTo>
                  <a:cubicBezTo>
                    <a:pt x="583878" y="156808"/>
                    <a:pt x="623457" y="225494"/>
                    <a:pt x="623457" y="310223"/>
                  </a:cubicBezTo>
                  <a:cubicBezTo>
                    <a:pt x="623457" y="394952"/>
                    <a:pt x="583878" y="463638"/>
                    <a:pt x="535055" y="463638"/>
                  </a:cubicBezTo>
                  <a:cubicBezTo>
                    <a:pt x="486231" y="463638"/>
                    <a:pt x="446652" y="394952"/>
                    <a:pt x="446652" y="310223"/>
                  </a:cubicBezTo>
                  <a:cubicBezTo>
                    <a:pt x="446652" y="225494"/>
                    <a:pt x="486231" y="156808"/>
                    <a:pt x="535055" y="156808"/>
                  </a:cubicBezTo>
                  <a:close/>
                  <a:moveTo>
                    <a:pt x="411386" y="0"/>
                  </a:moveTo>
                  <a:lnTo>
                    <a:pt x="411386" y="615052"/>
                  </a:lnTo>
                  <a:cubicBezTo>
                    <a:pt x="411386" y="663385"/>
                    <a:pt x="443769" y="704154"/>
                    <a:pt x="488157" y="716376"/>
                  </a:cubicBezTo>
                  <a:cubicBezTo>
                    <a:pt x="488157" y="788090"/>
                    <a:pt x="488157" y="859804"/>
                    <a:pt x="488157" y="931518"/>
                  </a:cubicBezTo>
                  <a:cubicBezTo>
                    <a:pt x="488157" y="957288"/>
                    <a:pt x="509048" y="978179"/>
                    <a:pt x="534818" y="978179"/>
                  </a:cubicBezTo>
                  <a:cubicBezTo>
                    <a:pt x="560588" y="978179"/>
                    <a:pt x="581479" y="957288"/>
                    <a:pt x="581479" y="931518"/>
                  </a:cubicBezTo>
                  <a:lnTo>
                    <a:pt x="581479" y="716523"/>
                  </a:lnTo>
                  <a:cubicBezTo>
                    <a:pt x="626107" y="704448"/>
                    <a:pt x="658724" y="663559"/>
                    <a:pt x="658724" y="615052"/>
                  </a:cubicBezTo>
                  <a:lnTo>
                    <a:pt x="658724" y="641"/>
                  </a:lnTo>
                  <a:cubicBezTo>
                    <a:pt x="888628" y="30848"/>
                    <a:pt x="1065904" y="227684"/>
                    <a:pt x="1065904" y="465924"/>
                  </a:cubicBezTo>
                  <a:lnTo>
                    <a:pt x="1065904" y="760441"/>
                  </a:lnTo>
                  <a:lnTo>
                    <a:pt x="1065905" y="760441"/>
                  </a:lnTo>
                  <a:lnTo>
                    <a:pt x="1065905" y="1229018"/>
                  </a:lnTo>
                  <a:cubicBezTo>
                    <a:pt x="1065905" y="1487806"/>
                    <a:pt x="856115" y="1697595"/>
                    <a:pt x="597327" y="1697595"/>
                  </a:cubicBezTo>
                  <a:lnTo>
                    <a:pt x="468579" y="1697595"/>
                  </a:lnTo>
                  <a:cubicBezTo>
                    <a:pt x="209790" y="1697595"/>
                    <a:pt x="1" y="1487806"/>
                    <a:pt x="1" y="1229018"/>
                  </a:cubicBezTo>
                  <a:lnTo>
                    <a:pt x="1" y="767827"/>
                  </a:lnTo>
                  <a:lnTo>
                    <a:pt x="0" y="767827"/>
                  </a:lnTo>
                  <a:lnTo>
                    <a:pt x="0" y="465924"/>
                  </a:lnTo>
                  <a:cubicBezTo>
                    <a:pt x="0" y="226227"/>
                    <a:pt x="179451" y="28442"/>
                    <a:pt x="41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grpSp>
        <p:nvGrpSpPr>
          <p:cNvPr id="11272" name="Group 50">
            <a:extLst>
              <a:ext uri="{FF2B5EF4-FFF2-40B4-BE49-F238E27FC236}">
                <a16:creationId xmlns:a16="http://schemas.microsoft.com/office/drawing/2014/main" id="{A9C1C6E6-736E-3AB2-AB6B-0F63CC904E12}"/>
              </a:ext>
            </a:extLst>
          </p:cNvPr>
          <p:cNvGrpSpPr>
            <a:grpSpLocks/>
          </p:cNvGrpSpPr>
          <p:nvPr/>
        </p:nvGrpSpPr>
        <p:grpSpPr bwMode="auto">
          <a:xfrm>
            <a:off x="9175750" y="2492375"/>
            <a:ext cx="407988" cy="698500"/>
            <a:chOff x="5511800" y="2736850"/>
            <a:chExt cx="407988" cy="6985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E3C9E8-C058-AAA2-4485-AD6DD1699E6B}"/>
                </a:ext>
              </a:extLst>
            </p:cNvPr>
            <p:cNvCxnSpPr/>
            <p:nvPr/>
          </p:nvCxnSpPr>
          <p:spPr bwMode="auto">
            <a:xfrm flipV="1">
              <a:off x="5716588" y="2736850"/>
              <a:ext cx="0" cy="49212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72013C4-F37B-7E34-EA21-06143A119709}"/>
                </a:ext>
              </a:extLst>
            </p:cNvPr>
            <p:cNvSpPr/>
            <p:nvPr/>
          </p:nvSpPr>
          <p:spPr bwMode="auto">
            <a:xfrm>
              <a:off x="5511800" y="3027363"/>
              <a:ext cx="407988" cy="407987"/>
            </a:xfrm>
            <a:prstGeom prst="ellipse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grpSp>
        <p:nvGrpSpPr>
          <p:cNvPr id="11276" name="Group 56">
            <a:extLst>
              <a:ext uri="{FF2B5EF4-FFF2-40B4-BE49-F238E27FC236}">
                <a16:creationId xmlns:a16="http://schemas.microsoft.com/office/drawing/2014/main" id="{8D43BC2F-CE3C-4E1D-A6CC-A97FDECFCB8B}"/>
              </a:ext>
            </a:extLst>
          </p:cNvPr>
          <p:cNvGrpSpPr>
            <a:grpSpLocks/>
          </p:cNvGrpSpPr>
          <p:nvPr/>
        </p:nvGrpSpPr>
        <p:grpSpPr bwMode="auto">
          <a:xfrm>
            <a:off x="9188450" y="5795963"/>
            <a:ext cx="407988" cy="698500"/>
            <a:chOff x="5511800" y="2736850"/>
            <a:chExt cx="407988" cy="6985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39FD5FF-EFA9-752A-DF75-E0E2EFD0ACB0}"/>
                </a:ext>
              </a:extLst>
            </p:cNvPr>
            <p:cNvCxnSpPr/>
            <p:nvPr/>
          </p:nvCxnSpPr>
          <p:spPr bwMode="auto">
            <a:xfrm flipV="1">
              <a:off x="5716588" y="2736850"/>
              <a:ext cx="0" cy="49212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42ECCBC-C9C9-72BC-9E49-D3D161478EDA}"/>
                </a:ext>
              </a:extLst>
            </p:cNvPr>
            <p:cNvSpPr/>
            <p:nvPr/>
          </p:nvSpPr>
          <p:spPr bwMode="auto">
            <a:xfrm>
              <a:off x="5511800" y="3027362"/>
              <a:ext cx="407988" cy="407988"/>
            </a:xfrm>
            <a:prstGeom prst="ellipse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grpSp>
        <p:nvGrpSpPr>
          <p:cNvPr id="11271" name="Group 49">
            <a:extLst>
              <a:ext uri="{FF2B5EF4-FFF2-40B4-BE49-F238E27FC236}">
                <a16:creationId xmlns:a16="http://schemas.microsoft.com/office/drawing/2014/main" id="{25A842BC-9A9C-513D-843F-91B50B2B4D3F}"/>
              </a:ext>
            </a:extLst>
          </p:cNvPr>
          <p:cNvGrpSpPr>
            <a:grpSpLocks/>
          </p:cNvGrpSpPr>
          <p:nvPr/>
        </p:nvGrpSpPr>
        <p:grpSpPr bwMode="auto">
          <a:xfrm>
            <a:off x="4670425" y="2524125"/>
            <a:ext cx="407988" cy="698500"/>
            <a:chOff x="3430588" y="2523490"/>
            <a:chExt cx="407987" cy="69850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F9B3A4-5299-18F6-7644-88E735C7C308}"/>
                </a:ext>
              </a:extLst>
            </p:cNvPr>
            <p:cNvCxnSpPr/>
            <p:nvPr/>
          </p:nvCxnSpPr>
          <p:spPr bwMode="auto">
            <a:xfrm flipV="1">
              <a:off x="3635375" y="2523490"/>
              <a:ext cx="0" cy="49212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3B45D14-EB9F-4D92-3EFF-B9BE44ADF4A2}"/>
                </a:ext>
              </a:extLst>
            </p:cNvPr>
            <p:cNvSpPr/>
            <p:nvPr/>
          </p:nvSpPr>
          <p:spPr bwMode="auto">
            <a:xfrm>
              <a:off x="3430588" y="2814003"/>
              <a:ext cx="407987" cy="407987"/>
            </a:xfrm>
            <a:prstGeom prst="ellipse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grpSp>
        <p:nvGrpSpPr>
          <p:cNvPr id="11277" name="Group 59">
            <a:extLst>
              <a:ext uri="{FF2B5EF4-FFF2-40B4-BE49-F238E27FC236}">
                <a16:creationId xmlns:a16="http://schemas.microsoft.com/office/drawing/2014/main" id="{BB049CAF-D3D9-CFF5-F490-F0B26C610D83}"/>
              </a:ext>
            </a:extLst>
          </p:cNvPr>
          <p:cNvGrpSpPr>
            <a:grpSpLocks/>
          </p:cNvGrpSpPr>
          <p:nvPr/>
        </p:nvGrpSpPr>
        <p:grpSpPr bwMode="auto">
          <a:xfrm>
            <a:off x="4618038" y="5805488"/>
            <a:ext cx="407987" cy="698500"/>
            <a:chOff x="3430588" y="2523490"/>
            <a:chExt cx="407987" cy="6985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DA2626F-D2A0-0910-0D05-9C17E28EDC58}"/>
                </a:ext>
              </a:extLst>
            </p:cNvPr>
            <p:cNvCxnSpPr/>
            <p:nvPr/>
          </p:nvCxnSpPr>
          <p:spPr bwMode="auto">
            <a:xfrm flipV="1">
              <a:off x="3635375" y="2523490"/>
              <a:ext cx="0" cy="49212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6126C9-0E9C-2A03-73C4-10AEECAEABA6}"/>
                </a:ext>
              </a:extLst>
            </p:cNvPr>
            <p:cNvSpPr/>
            <p:nvPr/>
          </p:nvSpPr>
          <p:spPr bwMode="auto">
            <a:xfrm>
              <a:off x="3430588" y="2814002"/>
              <a:ext cx="407987" cy="407988"/>
            </a:xfrm>
            <a:prstGeom prst="ellipse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sp>
        <p:nvSpPr>
          <p:cNvPr id="38921" name="Rectangle 38920">
            <a:extLst>
              <a:ext uri="{FF2B5EF4-FFF2-40B4-BE49-F238E27FC236}">
                <a16:creationId xmlns:a16="http://schemas.microsoft.com/office/drawing/2014/main" id="{9FB59A25-E063-32DC-2A88-FE1C85168463}"/>
              </a:ext>
            </a:extLst>
          </p:cNvPr>
          <p:cNvSpPr/>
          <p:nvPr/>
        </p:nvSpPr>
        <p:spPr>
          <a:xfrm>
            <a:off x="189958" y="1110904"/>
            <a:ext cx="231306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DISIPLIN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</a:rPr>
              <a:t>HUKUM</a:t>
            </a: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ection Break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2611</Words>
  <Application>Microsoft Office PowerPoint</Application>
  <PresentationFormat>Widescreen</PresentationFormat>
  <Paragraphs>324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Cambria</vt:lpstr>
      <vt:lpstr>Constantia</vt:lpstr>
      <vt:lpstr>Helvetica</vt:lpstr>
      <vt:lpstr>Kunstler Script</vt:lpstr>
      <vt:lpstr>Wingdings</vt:lpstr>
      <vt:lpstr>Office Theme</vt:lpstr>
      <vt:lpstr>Cover and End Slide Master</vt:lpstr>
      <vt:lpstr>Contents Slide Master</vt:lpstr>
      <vt:lpstr>1_Contents Slide Master</vt:lpstr>
      <vt:lpstr>Section Break Slide Master</vt:lpstr>
      <vt:lpstr>2_Contents Slide Master</vt:lpstr>
      <vt:lpstr>CURRICULUM VITAE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Pudjo Nugroho</dc:creator>
  <cp:lastModifiedBy>ASUS</cp:lastModifiedBy>
  <cp:revision>84</cp:revision>
  <dcterms:created xsi:type="dcterms:W3CDTF">2022-08-18T02:18:39Z</dcterms:created>
  <dcterms:modified xsi:type="dcterms:W3CDTF">2022-10-10T08:43:25Z</dcterms:modified>
</cp:coreProperties>
</file>